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70.xml.rels" ContentType="application/vnd.openxmlformats-package.relationships+xml"/>
  <Override PartName="/ppt/notesSlides/_rels/notesSlide43.xml.rels" ContentType="application/vnd.openxmlformats-package.relationships+xml"/>
  <Override PartName="/ppt/notesSlides/_rels/notesSlide8.xml.rels" ContentType="application/vnd.openxmlformats-package.relationships+xml"/>
  <Override PartName="/ppt/notesSlides/notesSlide8.xml" ContentType="application/vnd.openxmlformats-officedocument.presentationml.notesSlide+xml"/>
  <Override PartName="/ppt/notesSlides/notesSlide43.xml" ContentType="application/vnd.openxmlformats-officedocument.presentationml.notesSlide+xml"/>
  <Override PartName="/ppt/notesSlides/notesSlide70.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46.png" ContentType="image/png"/>
  <Override PartName="/ppt/media/image45.png" ContentType="image/png"/>
  <Override PartName="/ppt/media/image57.jpeg" ContentType="image/jpeg"/>
  <Override PartName="/ppt/media/image63.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5.png" ContentType="image/png"/>
  <Override PartName="/ppt/media/image31.png" ContentType="image/png"/>
  <Override PartName="/ppt/media/image30.png" ContentType="image/png"/>
  <Override PartName="/ppt/media/image44.png" ContentType="image/png"/>
  <Override PartName="/ppt/media/image13.jpeg" ContentType="image/jpeg"/>
  <Override PartName="/ppt/media/image23.png" ContentType="image/png"/>
  <Override PartName="/ppt/media/image38.png" ContentType="image/png"/>
  <Override PartName="/ppt/media/image8.jpeg" ContentType="image/jpeg"/>
  <Override PartName="/ppt/media/image26.png" ContentType="image/png"/>
  <Override PartName="/ppt/media/image91.png" ContentType="image/png"/>
  <Override PartName="/ppt/media/image28.png" ContentType="image/png"/>
  <Override PartName="/ppt/media/image93.png" ContentType="image/png"/>
  <Override PartName="/ppt/media/image49.png" ContentType="image/png"/>
  <Override PartName="/ppt/media/image12.png" ContentType="image/png"/>
  <Override PartName="/ppt/media/image37.png" ContentType="image/png"/>
  <Override PartName="/ppt/media/image34.jpeg" ContentType="image/jpeg"/>
  <Override PartName="/ppt/media/image22.png" ContentType="image/png"/>
  <Override PartName="/ppt/media/image66.gif" ContentType="image/gif"/>
  <Override PartName="/ppt/media/image24.png" ContentType="image/png"/>
  <Override PartName="/ppt/media/image68.gif" ContentType="image/gif"/>
  <Override PartName="/ppt/media/image20.png" ContentType="image/png"/>
  <Override PartName="/ppt/media/image58.png" ContentType="image/png"/>
  <Override PartName="/ppt/media/image60.png" ContentType="image/png"/>
  <Override PartName="/ppt/media/image62.png" ContentType="image/png"/>
  <Override PartName="/ppt/media/image92.png" ContentType="image/png"/>
  <Override PartName="/ppt/media/image27.png" ContentType="image/png"/>
  <Override PartName="/ppt/media/image71.gif" ContentType="image/gif"/>
  <Override PartName="/ppt/media/image64.png" ContentType="image/png"/>
  <Override PartName="/ppt/media/image77.jpeg" ContentType="image/jpeg"/>
  <Override PartName="/ppt/media/image65.gif" ContentType="image/gif"/>
  <Override PartName="/ppt/media/image90.wmf" ContentType="image/x-wmf"/>
  <Override PartName="/ppt/media/image87.png" ContentType="image/png"/>
  <Override PartName="/ppt/media/image50.png" ContentType="image/png"/>
  <Override PartName="/ppt/media/image67.gif" ContentType="image/gif"/>
  <Override PartName="/ppt/media/image88.png" ContentType="image/png"/>
  <Override PartName="/ppt/media/image72.gif" ContentType="image/gif"/>
  <Override PartName="/ppt/media/image75.png" ContentType="image/png"/>
  <Override PartName="/ppt/media/image69.gif" ContentType="image/gif"/>
  <Override PartName="/ppt/media/image25.png" ContentType="image/png"/>
  <Override PartName="/ppt/media/image86.png" ContentType="image/png"/>
  <Override PartName="/ppt/media/image70.gif" ContentType="image/gif"/>
  <Override PartName="/ppt/media/image82.gif" ContentType="image/gif"/>
  <Override PartName="/ppt/media/image85.png" ContentType="image/png"/>
  <Override PartName="/ppt/media/image79.gif" ContentType="image/gif"/>
  <Override PartName="/ppt/media/image78.gif" ContentType="image/gif"/>
  <Override PartName="/ppt/media/image74.gif" ContentType="image/gif"/>
  <Override PartName="/ppt/media/image73.gif" ContentType="image/gif"/>
  <Override PartName="/ppt/media/image17.png" ContentType="image/png"/>
  <Override PartName="/ppt/media/image16.png" ContentType="image/png"/>
  <Override PartName="/ppt/media/image59.png" ContentType="image/png"/>
  <Override PartName="/ppt/media/image4.wmf" ContentType="image/x-wmf"/>
  <Override PartName="/ppt/media/image10.png" ContentType="image/png"/>
  <Override PartName="/ppt/media/image47.png" ContentType="image/png"/>
  <Override PartName="/ppt/media/image21.png" ContentType="image/png"/>
  <Override PartName="/ppt/media/image1.jpeg" ContentType="image/jpeg"/>
  <Override PartName="/ppt/media/image89.wmf" ContentType="image/x-wmf"/>
  <Override PartName="/ppt/media/image14.png" ContentType="image/png"/>
  <Override PartName="/ppt/media/image2.png" ContentType="image/png"/>
  <Override PartName="/ppt/media/image32.png" ContentType="image/png"/>
  <Override PartName="/ppt/media/image11.png" ContentType="image/png"/>
  <Override PartName="/ppt/media/image48.png" ContentType="image/png"/>
  <Override PartName="/ppt/media/image15.png" ContentType="image/png"/>
  <Override PartName="/ppt/media/image3.png" ContentType="image/png"/>
  <Override PartName="/ppt/media/image33.png" ContentType="image/png"/>
  <Override PartName="/ppt/media/image5.jpeg" ContentType="image/jpeg"/>
  <Override PartName="/ppt/media/image61.png" ContentType="image/png"/>
  <Override PartName="/ppt/media/image29.png" ContentType="image/png"/>
  <Override PartName="/ppt/media/image18.png" ContentType="image/png"/>
  <Override PartName="/ppt/media/image80.gif" ContentType="image/gif"/>
  <Override PartName="/ppt/media/image83.png" ContentType="image/png"/>
  <Override PartName="/ppt/media/image6.png" ContentType="image/png"/>
  <Override PartName="/ppt/media/image9.jpeg" ContentType="image/jpeg"/>
  <Override PartName="/ppt/media/image36.png" ContentType="image/png"/>
  <Override PartName="/ppt/media/image7.png" ContentType="image/png"/>
  <Override PartName="/ppt/media/image19.png" ContentType="image/png"/>
  <Override PartName="/ppt/media/image84.png" ContentType="image/png"/>
  <Override PartName="/ppt/media/image81.gif" ContentType="image/gif"/>
  <Override PartName="/ppt/embeddings/oleObject1.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92.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comments/comment74.xml" ContentType="application/vnd.openxmlformats-officedocument.presentationml.comments+xml"/>
  <Override PartName="/ppt/comments/comment72.xml" ContentType="application/vnd.openxmlformats-officedocument.presentationml.comments+xml"/>
  <Override PartName="/ppt/comments/comment63.xml" ContentType="application/vnd.openxmlformats-officedocument.presentationml.comments+xml"/>
  <Override PartName="/ppt/comments/comment24.xml" ContentType="application/vnd.openxmlformats-officedocument.presentationml.comments+xml"/>
  <Override PartName="/ppt/comments/comment47.xml" ContentType="application/vnd.openxmlformats-officedocument.presentationml.comments+xml"/>
  <Override PartName="/ppt/comments/comment80.xml" ContentType="application/vnd.openxmlformats-officedocument.presentationml.comments+xml"/>
  <Override PartName="/ppt/comments/comment10.xml" ContentType="application/vnd.openxmlformats-officedocument.presentationml.comments+xml"/>
  <Override PartName="/ppt/comments/comment48.xml" ContentType="application/vnd.openxmlformats-officedocument.presentationml.comments+xml"/>
  <Override PartName="/ppt/comments/comment29.xml" ContentType="application/vnd.openxmlformats-officedocument.presentationml.comments+xml"/>
  <Override PartName="/ppt/comments/comment31.xml" ContentType="application/vnd.openxmlformats-officedocument.presentationml.comments+xml"/>
  <Override PartName="/ppt/comments/comment67.xml" ContentType="application/vnd.openxmlformats-officedocument.presentationml.comments+xml"/>
  <Override PartName="/ppt/comments/comment32.xml" ContentType="application/vnd.openxmlformats-officedocument.presentationml.comments+xml"/>
  <Override PartName="/ppt/comments/comment66.xml" ContentType="application/vnd.openxmlformats-officedocument.presentationml.comments+xml"/>
  <Override PartName="/ppt/comments/comment27.xml" ContentType="application/vnd.openxmlformats-officedocument.presentationml.comments+xml"/>
  <Override PartName="/ppt/comments/comment33.xml" ContentType="application/vnd.openxmlformats-officedocument.presentationml.comments+xml"/>
  <Override PartName="/ppt/comments/comment70.xml" ContentType="application/vnd.openxmlformats-officedocument.presentationml.comments+xml"/>
  <Override PartName="/ppt/comments/comment82.xml" ContentType="application/vnd.openxmlformats-officedocument.presentationml.comments+xml"/>
  <Override PartName="/ppt/comments/comment87.xml" ContentType="application/vnd.openxmlformats-officedocument.presentationml.comments+xml"/>
  <Override PartName="/ppt/comments/comment88.xml" ContentType="application/vnd.openxmlformats-officedocument.presentationml.comments+xml"/>
  <Override PartName="/ppt/comments/comment89.xml" ContentType="application/vnd.openxmlformats-officedocument.presentationml.comments+xml"/>
  <Override PartName="/ppt/comments/comment9.xml" ContentType="application/vnd.openxmlformats-officedocument.presentationml.comments+xml"/>
  <Override PartName="/ppt/comments/comment8.xml" ContentType="application/vnd.openxmlformats-officedocument.presentationml.comments+xml"/>
  <Override PartName="/ppt/comments/comment84.xml" ContentType="application/vnd.openxmlformats-officedocument.presentationml.comments+xml"/>
  <Override PartName="/ppt/comments/comment7.xml" ContentType="application/vnd.openxmlformats-officedocument.presentationml.comments+xml"/>
  <Override PartName="/ppt/comments/comment44.xml" ContentType="application/vnd.openxmlformats-officedocument.presentationml.comments+xml"/>
  <Override PartName="/ppt/comments/comment25.xml" ContentType="application/vnd.openxmlformats-officedocument.presentationml.comments+xml"/>
  <Override PartName="/ppt/comments/comment64.xml" ContentType="application/vnd.openxmlformats-officedocument.presentationml.comments+xml"/>
  <Override PartName="/ppt/comments/comment81.xml" ContentType="application/vnd.openxmlformats-officedocument.presentationml.comments+xml"/>
  <Override PartName="/ppt/comments/comment39.xml" ContentType="application/vnd.openxmlformats-officedocument.presentationml.comments+xml"/>
  <Override PartName="/ppt/comments/comment5.xml" ContentType="application/vnd.openxmlformats-officedocument.presentationml.comments+xml"/>
  <Override PartName="/ppt/comments/comment42.xml" ContentType="application/vnd.openxmlformats-officedocument.presentationml.comments+xml"/>
  <Override PartName="/ppt/comments/comment40.xml" ContentType="application/vnd.openxmlformats-officedocument.presentationml.comments+xml"/>
  <Override PartName="/ppt/comments/comment43.xml" ContentType="application/vnd.openxmlformats-officedocument.presentationml.comments+xml"/>
  <Override PartName="/ppt/comments/comment41.xml" ContentType="application/vnd.openxmlformats-officedocument.presentationml.comments+xml"/>
  <Override PartName="/ppt/comments/comment78.xml" ContentType="application/vnd.openxmlformats-officedocument.presentationml.comments+xml"/>
  <Override PartName="/ppt/commentAuthors.xml" ContentType="application/vnd.openxmlformats-officedocument.presentationml.commentAuthor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x="12192000" cy="6858000"/>
  <p:notesSz cx="6858000" cy="9144000"/>
</p:presentation>
</file>

<file path=ppt/commentAuthors.xml><?xml version="1.0" encoding="utf-8"?>
<p:cmAuthorLst xmlns:p="http://schemas.openxmlformats.org/presentationml/2006/main">
  <p:cmAuthor id="0" name="" initials="" lastIdx="3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presProps" Target="presProps.xml"/><Relationship Id="rId101" Type="http://schemas.openxmlformats.org/officeDocument/2006/relationships/commentAuthors" Target="commentAuthors.xml"/>
</Relationships>
</file>

<file path=ppt/comments/comment10.xml><?xml version="1.0" encoding="utf-8"?>
<p:cmLst xmlns:p="http://schemas.openxmlformats.org/presentationml/2006/main">
  <p:cm authorId="0" dt="2025-02-05T19:10:39.000000000" idx="5">
    <p:pos x="0" y="0"/>
    <p:text>Nos bajamos las reads y seguimos este proceso.
QC
Preprocesamiento: cortar las reads de forma que mapeen al genoma, quitando adaptadores etc
Post QC
Alineamiento: necesitamos dos referencias (el genoma o transcriptoma y una seg referencia que nos indique sobre ese genoma donde estan las features que quiero mapear, donde están los exones, y poder ver cuantas reads caen en cada region para poder cuantificarlas, este archivo será un .gtf que relaciona los exomas con los transcritos)
Detection: un contaje que se hace con CHIPSEQ, se secuencia dna genomico, y contamos la parte del dna genomico a la que se ha pegado la secuenciacion. Con lo cual esto es una cuantificación por detección, porque al secuenciar encontramos que todas las reads se pegan a zonas determinada. Estas reads las podemos cuantificar e indentificar porque hay un aumento de reads significativamente mayor frente a las que esperamos por azar (el que sería el background).
Contaje
Analisis estadístico</p:text>
  </p:cm>
</p:cmLst>
</file>

<file path=ppt/comments/comment24.xml><?xml version="1.0" encoding="utf-8"?>
<p:cmLst xmlns:p="http://schemas.openxmlformats.org/presentationml/2006/main">
  <p:cm authorId="0" dt="2025-02-05T19:20:00.000000000" idx="6">
    <p:pos x="0" y="0"/>
    <p:text>Los genes que se expresan muchisimo causan que estos se lleven todos los reads. Como hay este componente de la expresión, las muestras que no estan bien muestran baja complejidad (hay muy pocos transcritos diferentes que estan altamente expresados) por lo que podemos ver un patron irregular como el de abajo a la derecha.</p:text>
  </p:cm>
</p:cmLst>
</file>

<file path=ppt/comments/comment25.xml><?xml version="1.0" encoding="utf-8"?>
<p:cmLst xmlns:p="http://schemas.openxmlformats.org/presentationml/2006/main">
  <p:cm authorId="0" dt="2025-02-05T19:21:49.000000000" idx="7">
    <p:pos x="0" y="0"/>
    <p:text>Los micro RNA son RNAs cortitos de entre 20 y 30 nucleotidos que tienen la funcion de reprimir la expresion genica de los genes a los que se pegan. Ese es un caso de baja complejidad, y causa cambios muy especificos en cada una de las bases &gt; resulta en un QC como el de la imagen.</p:text>
  </p:cm>
</p:cmLst>
</file>

<file path=ppt/comments/comment27.xml><?xml version="1.0" encoding="utf-8"?>
<p:cmLst xmlns:p="http://schemas.openxmlformats.org/presentationml/2006/main">
  <p:cm authorId="0" dt="2025-02-05T19:23:37.000000000" idx="8">
    <p:pos x="0" y="0"/>
    <p:text>En RNA seq no hace falta quitar los duplicados. Porque asumimos que esa amplificacion por PCR se produce por igual para todos los genes. Con lo cual no ls eliminamos, pero miramos el % de reads duplicadas, y el hecho de tenerlos no es preocupante.
Usando UMIs sabemos exactamente de donde viene cada molécula. Con lo cual ayuda a identificar.</p:text>
  </p:cm>
</p:cmLst>
</file>

<file path=ppt/comments/comment29.xml><?xml version="1.0" encoding="utf-8"?>
<p:cmLst xmlns:p="http://schemas.openxmlformats.org/presentationml/2006/main">
  <p:cm authorId="0" dt="2025-02-05T19:30:06.000000000" idx="9">
    <p:pos x="0" y="0"/>
    <p:text>Las sec sobrerepresentadas suelen ser los adaptadores, si aun no los hemos quitado.</p:text>
  </p:cm>
</p:cmLst>
</file>

<file path=ppt/comments/comment31.xml><?xml version="1.0" encoding="utf-8"?>
<p:cmLst xmlns:p="http://schemas.openxmlformats.org/presentationml/2006/main">
  <p:cm authorId="0" dt="2025-02-05T19:30:35.000000000" idx="10">
    <p:pos x="0" y="0"/>
    <p:text>Hacemos el preprocesado para mejorar todas estas cosas</p:text>
  </p:cm>
</p:cmLst>
</file>

<file path=ppt/comments/comment32.xml><?xml version="1.0" encoding="utf-8"?>
<p:cmLst xmlns:p="http://schemas.openxmlformats.org/presentationml/2006/main">
  <p:cm authorId="0" dt="2025-02-05T19:31:43.000000000" idx="11">
    <p:pos x="0" y="0"/>
    <p:text>Hay varias herramientas. Se solía usar Cutadapt pero ahora nos recomienda en el paper usar Trim-Galore (porque va más rápido).</p:text>
  </p:cm>
</p:cmLst>
</file>

<file path=ppt/comments/comment33.xml><?xml version="1.0" encoding="utf-8"?>
<p:cmLst xmlns:p="http://schemas.openxmlformats.org/presentationml/2006/main">
  <p:cm authorId="0" dt="2025-02-05T19:31:59.000000000" idx="12">
    <p:pos x="0" y="0"/>
    <p:text>Sugerencias en caso de que veamos estas situaciones.</p:text>
  </p:cm>
</p:cmLst>
</file>

<file path=ppt/comments/comment39.xml><?xml version="1.0" encoding="utf-8"?>
<p:cmLst xmlns:p="http://schemas.openxmlformats.org/presentationml/2006/main">
  <p:cm authorId="0" dt="2025-02-05T19:43:24.000000000" idx="13">
    <p:pos x="0" y="0"/>
    <p:text>Los alineadores que se usan para MGF son distintos, porque son más rapidos. Hay dos tipos de alineamiento:
Local &gt; prioriza que el alineamiento sea bueno en partes especificas.
Global &gt; prioriza que el read esté bien alineada.</p:text>
  </p:cm>
</p:cmLst>
</file>

<file path=ppt/comments/comment40.xml><?xml version="1.0" encoding="utf-8"?>
<p:cmLst xmlns:p="http://schemas.openxmlformats.org/presentationml/2006/main">
  <p:cm authorId="0" dt="2025-02-05T19:43:53.000000000" idx="14">
    <p:pos x="0" y="0"/>
    <p:text>Cobertura: num de reads que mapean al segmento de genoma por el num de reads por el tamaño del fragmento.</p:text>
  </p:cm>
</p:cmLst>
</file>

<file path=ppt/comments/comment41.xml><?xml version="1.0" encoding="utf-8"?>
<p:cmLst xmlns:p="http://schemas.openxmlformats.org/presentationml/2006/main">
  <p:cm authorId="0" dt="2025-02-05T19:45:29.000000000" idx="15">
    <p:pos x="0" y="0"/>
    <p:text>Lo que necesitamos es lo indicado:
La ref indexada es importante.
Usaremos una serie de algoritmos que a la vez alinean y cuantifican.</p:text>
  </p:cm>
</p:cmLst>
</file>

<file path=ppt/comments/comment42.xml><?xml version="1.0" encoding="utf-8"?>
<p:cmLst xmlns:p="http://schemas.openxmlformats.org/presentationml/2006/main">
  <p:cm authorId="0" dt="2025-02-07T18:19:42.000000000" idx="16">
    <p:pos x="0" y="0"/>
    <p:text>Se hace un indice para buscar más rápido</p:text>
  </p:cm>
</p:cmLst>
</file>

<file path=ppt/comments/comment43.xml><?xml version="1.0" encoding="utf-8"?>
<p:cmLst xmlns:p="http://schemas.openxmlformats.org/presentationml/2006/main">
  <p:cm authorId="0" dt="2025-02-05T19:46:05.000000000" idx="17">
    <p:pos x="0" y="0"/>
    <p:text>Si no indexamos el genoma de referencia esto tardaría muchisimo más.</p:text>
  </p:cm>
</p:cmLst>
</file>

<file path=ppt/comments/comment44.xml><?xml version="1.0" encoding="utf-8"?>
<p:cmLst xmlns:p="http://schemas.openxmlformats.org/presentationml/2006/main">
  <p:cm authorId="0" dt="2025-02-05T19:47:15.000000000" idx="18">
    <p:pos x="0" y="0"/>
    <p:text>Indexar basicamente lo que hace es cortar el genoma en trozos de forma que es mucho más facil encontrar esas busquedas. Y construye una especie de matrices donde podemos ir buscando los frags de nuestra read como encajan uno detrás de otro.
Lo cual hace la busqueda más eficiente que si lo hicieramos de forma lineal.</p:text>
  </p:cm>
</p:cmLst>
</file>

<file path=ppt/comments/comment47.xml><?xml version="1.0" encoding="utf-8"?>
<p:cmLst xmlns:p="http://schemas.openxmlformats.org/presentationml/2006/main">
  <p:cm authorId="0" dt="2025-02-05T21:20:48.000000000" idx="19">
    <p:pos x="0" y="0"/>
    <p:text>Como mapeamos estas reads que vienen de transcritos que se han expresado.
NOTA: Se habla de expresion genica &gt; pero esto no existe xq los transcritos son los q se expresan.
A la hora de alinear, que pasa si intentamos alinear al genoma de referencia. Ya q las reads salen del transcriptoma, del transcripto, las reads pueden estar divididas entre el exon A y B, se verán como partidas (estas se llaman EXOM JUNCTIONS). Una opcion es mapear el genoma y dejar que las reads se partan para que encajen bien. Otra opcion es alinear al transcriptoma, lo que ocurre es que este es mucho más grande.</p:text>
  </p:cm>
</p:cmLst>
</file>

<file path=ppt/comments/comment48.xml><?xml version="1.0" encoding="utf-8"?>
<p:cmLst xmlns:p="http://schemas.openxmlformats.org/presentationml/2006/main">
  <p:cm authorId="0" dt="2025-02-07T18:53:04.000000000" idx="20">
    <p:pos x="0" y="0"/>
    <p:text>Hasta ahora hemos alineado desde el genoma. Ahora estamos haciendolo frente al transcriptoma. La diferencia es que mapear reads de un RNAseq (del transcriptoma) contra el genoma, hay que tener en cuenta que no mapeará las zonas de introns.
Cuando el exon es el mismo, pero el transcrito al que pertenece el exon no es el mismo (porq en el mismo exon, hay distintos transcritos) para saber como</p:text>
  </p:cm>
</p:cmLst>
</file>

<file path=ppt/comments/comment5.xml><?xml version="1.0" encoding="utf-8"?>
<p:cmLst xmlns:p="http://schemas.openxmlformats.org/presentationml/2006/main">
  <p:cm authorId="0" dt="2025-02-05T18:23:53.000000000" idx="1">
    <p:pos x="0" y="0"/>
    <p:text>Parte experimental: Replicación, randomizacion y blocking
Que es pooling y en que situaciones es conveniente usarlo y diseñar con cabeza
Concepto de randomizacion: todos los pasos de sampleado tienen un componenete de aleatoriedad a tener en cuenta
Blocking: controlar fuentes de variabilidad no deseadas
Peculiaridades estadisticas de los datos de omicas: 
1 Tamaño muestral peq (no nos deja modelar correctamente la variabilidad), usamos los test moderados para mejorar estos estimadores.
2 Testamos un num de hipotesis muy alto y debido al azar se obtienen dif significativas &gt; presentar los pvalores ajustados por FDR.
3 Los datos de estas tecnicas no son normales, pero la varianza se puede estabilizar de dos formas: con transformación logaritmica (de tipo log2 - por un tema de interpretabilidad, xq lo q vamos a recordar es el effect size en forma de log_2 FC &gt; significa que un cambio de KO &gt; 2 WT daria log_2 KO/WT = 1 y WT &gt; 2KO log_2 KO/WT = -1); y segundo: hay que normalizar tambien por el tamaño de la librería</p:text>
  </p:cm>
</p:cmLst>
</file>

<file path=ppt/comments/comment63.xml><?xml version="1.0" encoding="utf-8"?>
<p:cmLst xmlns:p="http://schemas.openxmlformats.org/presentationml/2006/main">
  <p:cm authorId="0" dt="2025-02-07T18:54:03.000000000" idx="21">
    <p:pos x="0" y="0"/>
    <p:text>Habiendo hecho el alineamiento tenemos un monton de reads que mapean a muchas zonas y podemos ver la covertura.
La primera aplicación de tecnicas de NGS es id las regiones relevantes para nuestro experimento.</p:text>
  </p:cm>
</p:cmLst>
</file>

<file path=ppt/comments/comment64.xml><?xml version="1.0" encoding="utf-8"?>
<p:cmLst xmlns:p="http://schemas.openxmlformats.org/presentationml/2006/main">
  <p:cm authorId="0" dt="2025-02-07T18:54:48.000000000" idx="22">
    <p:pos x="0" y="0"/>
    <p:text>En base a la cobertura vemos regiones donde hay señal.</p:text>
  </p:cm>
</p:cmLst>
</file>

<file path=ppt/comments/comment66.xml><?xml version="1.0" encoding="utf-8"?>
<p:cmLst xmlns:p="http://schemas.openxmlformats.org/presentationml/2006/main">
  <p:cm authorId="0" dt="2025-02-07T18:55:23.000000000" idx="23">
    <p:pos x="0" y="0"/>
    <p:text>Lo que hacemos aquí es identificar los picos.</p:text>
  </p:cm>
</p:cmLst>
</file>

<file path=ppt/comments/comment67.xml><?xml version="1.0" encoding="utf-8"?>
<p:cmLst xmlns:p="http://schemas.openxmlformats.org/presentationml/2006/main">
  <p:cm authorId="0" dt="2025-02-07T18:55:43.000000000" idx="24">
    <p:pos x="0" y="0"/>
    <p:text>El resultado es un archivo tipo BED que nos da la posicion donde encontramos señal</p:text>
  </p:cm>
</p:cmLst>
</file>

<file path=ppt/comments/comment7.xml><?xml version="1.0" encoding="utf-8"?>
<p:cmLst xmlns:p="http://schemas.openxmlformats.org/presentationml/2006/main">
  <p:cm authorId="0" dt="2025-02-05T18:25:22.000000000" idx="2">
    <p:pos x="0" y="0"/>
    <p:text>Nos vamos a centrar en short read seq de 2da generación.
Partimos de RNAm, se fragmenta se secuencia con reads cortas. Las maquinas y las formas de secuenciar son las mismas tanto para cDNA como DNA genomico para id genica.</p:text>
  </p:cm>
</p:cmLst>
</file>

<file path=ppt/comments/comment70.xml><?xml version="1.0" encoding="utf-8"?>
<p:cmLst xmlns:p="http://schemas.openxmlformats.org/presentationml/2006/main">
  <p:cm authorId="0" dt="2025-02-07T18:56:18.000000000" idx="25">
    <p:pos x="0" y="0"/>
    <p:text>Bigwig son deribados del bed y nos da la cobertura.</p:text>
  </p:cm>
</p:cmLst>
</file>

<file path=ppt/comments/comment72.xml><?xml version="1.0" encoding="utf-8"?>
<p:cmLst xmlns:p="http://schemas.openxmlformats.org/presentationml/2006/main">
  <p:cm authorId="0" dt="2025-02-07T18:56:51.000000000" idx="26">
    <p:pos x="0" y="0"/>
    <p:text>En transcriptoma no hacemos la deteccion por enriquecimiento. Vemos los refseqs y contamos cuantas reads caen en las regiones. Contamos ocurrencias.</p:text>
  </p:cm>
</p:cmLst>
</file>

<file path=ppt/comments/comment74.xml><?xml version="1.0" encoding="utf-8"?>
<p:cmLst xmlns:p="http://schemas.openxmlformats.org/presentationml/2006/main">
  <p:cm authorId="0" dt="2025-02-07T18:58:21.000000000" idx="27">
    <p:pos x="0" y="0"/>
    <p:text>Para lo el cuentaje necesitamos el GTF. EN el tenemos los exones y los transcritos que tiene asociado cada exon. Es un plano de como se relacionan y en que posicion están los transcritos y los genes.</p:text>
  </p:cm>
</p:cmLst>
</file>

<file path=ppt/comments/comment78.xml><?xml version="1.0" encoding="utf-8"?>
<p:cmLst xmlns:p="http://schemas.openxmlformats.org/presentationml/2006/main">
  <p:cm authorId="0" dt="2025-02-07T19:02:38.000000000" idx="28">
    <p:pos x="0" y="0"/>
    <p:text>Sacamos las reads con el color de la isoforma de la que viene, vemos el reference genome con el gtf file. 
Y alineamos. En la cuantificación x gen solo nos interesa contar, con lo cual cogemos la suma de todos (dibujo azul). En la cuantificación vemos cuantas reads mapean a cada gen.
Entonces hacemos las estimaciones.
Para cuantificar a nivel de transcrito usamos RSem u otras pipelines para estudiar la expresión diferencial de transcritos (splicing alternativo). Que hay que hacerla a nivel de gen, porque los treanscritos tienen una estructura de dependencia muy complicada.</p:text>
  </p:cm>
</p:cmLst>
</file>

<file path=ppt/comments/comment8.xml><?xml version="1.0" encoding="utf-8"?>
<p:cmLst xmlns:p="http://schemas.openxmlformats.org/presentationml/2006/main">
  <p:cm authorId="0" dt="2025-02-05T18:25:41.000000000" idx="3">
    <p:pos x="0" y="0"/>
    <p:text>Las reads pueden ser single o pareadas.</p:text>
  </p:cm>
</p:cmLst>
</file>

<file path=ppt/comments/comment80.xml><?xml version="1.0" encoding="utf-8"?>
<p:cmLst xmlns:p="http://schemas.openxmlformats.org/presentationml/2006/main">
  <p:cm authorId="0" dt="2025-02-07T19:05:08.000000000" idx="29">
    <p:pos x="0" y="0"/>
    <p:text>Una vez tenemos las reads mapeando a un gen. Para tener una medida robusta cuantificando esa expresión (cogertura 0-20 0-10 que hemos visto en el IGV) tenemos que hacer 2 tipos de normalizaciones. 
Por un lado por el tamaño del gen. 
Por otro lado por el tamaño de la librería.
Por el tamaño de la libreria (ej 1 y 2)
Por tamaño del gen (ej 3 y 4): para sacar expresiones mas o menos absolutas de los genes.</p:text>
  </p:cm>
</p:cmLst>
</file>

<file path=ppt/comments/comment81.xml><?xml version="1.0" encoding="utf-8"?>
<p:cmLst xmlns:p="http://schemas.openxmlformats.org/presentationml/2006/main">
  <p:cm authorId="0" dt="2025-02-07T19:07:02.000000000" idx="30">
    <p:pos x="0" y="0"/>
    <p:text>Cogems cuantos counts caen en las zonas y los contamos.
Para medir mejor, usamos los reads per kilobase per million (RPKMs).</p:text>
  </p:cm>
</p:cmLst>
</file>

<file path=ppt/comments/comment82.xml><?xml version="1.0" encoding="utf-8"?>
<p:cmLst xmlns:p="http://schemas.openxmlformats.org/presentationml/2006/main">
  <p:cm authorId="0" dt="2025-02-07T19:10:07.000000000" idx="31">
    <p:pos x="0" y="0"/>
    <p:text>Esta metrica normalizo la anterior.
Transcripts per million (TPMs): las reads que mapean a un transcrito entre la longitud del transcrito y todo esto dividido por el tamaño total de transcritos ( la suma de todos los resultados de lo de arriba ).
Todo esto sale de los counts de todos los transcritos (el coverage de IGV).</p:text>
  </p:cm>
</p:cmLst>
</file>

<file path=ppt/comments/comment84.xml><?xml version="1.0" encoding="utf-8"?>
<p:cmLst xmlns:p="http://schemas.openxmlformats.org/presentationml/2006/main">
  <p:cm authorId="0" dt="2025-02-07T19:14:15.000000000" idx="32">
    <p:pos x="0" y="0"/>
    <p:text>Para reads que puedan estar mapeando varias regiones del genoma se usan estos metodos:
RSEM/SALMON/SAILFISH
Estos metodos sn procesos iterativos. Utilizan toda la info de las reads para mejorar la prob de conocer si las reads pertenecen un sitio u a otro.
Se va contando cuantos mapeos se hacen a cada transcrito, si hay muchos reads en uno de ellos, al entrar un read nuevo que puede ser de cualquiera de las 3 isoformas, se va a la que más reads lleva, porq por prob se sabe q esta está mucho más expresada. 
Esto funciona muy bien, y se va adaptando segun avanza.
Estos metodos se entran dentro de las expected counts.</p:text>
  </p:cm>
</p:cmLst>
</file>

<file path=ppt/comments/comment87.xml><?xml version="1.0" encoding="utf-8"?>
<p:cmLst xmlns:p="http://schemas.openxmlformats.org/presentationml/2006/main">
  <p:cm authorId="0" dt="2025-02-07T19:16:31.000000000" idx="33">
    <p:pos x="0" y="0"/>
    <p:text>Estos algoritmos tmb claculan la expresion por isoforma. SI hay un 100 es porq solo hay una isoforma.
El gen 28 por ej. Q tiene 3 isoformas, vemos los expected countss (172, 28 y 6) y calculamos la expresión de cada isoforma y asi la expresión de los transcritos.</p:text>
  </p:cm>
</p:cmLst>
</file>

<file path=ppt/comments/comment88.xml><?xml version="1.0" encoding="utf-8"?>
<p:cmLst xmlns:p="http://schemas.openxmlformats.org/presentationml/2006/main">
  <p:cm authorId="0" dt="2025-02-07T19:18:32.000000000" idx="34">
    <p:pos x="0" y="0"/>
    <p:text>Cuando un raton tiene un problema en el gen SMN1 es mortal. SMN2 solo tiene 1 mutación de diferencia con el SMN1 y sin embargo RSEM es capaz de poner las reads como corresponden, aunq estas son practicamente identicas.</p:text>
  </p:cm>
</p:cmLst>
</file>

<file path=ppt/comments/comment89.xml><?xml version="1.0" encoding="utf-8"?>
<p:cmLst xmlns:p="http://schemas.openxmlformats.org/presentationml/2006/main">
  <p:cm authorId="0" dt="2025-02-12T18:13:52.000000000" idx="35">
    <p:pos x="0" y="0"/>
    <p:text>Construimos con el gtf y la ref/fasta el gffread &gt; que da exons fa
y le damos transcripts2genes que da la quant por gene (se puede hacer por salmon sailfish o RSEM - que tienen en comun para RNAseq q hacen reads q son multimapping, para diferenciar si las reads van a una isoforma u a otra. Estos metodos hacen spectation magnification por eso son mejores, añaden las reads de manera especifica).</p:text>
  </p:cm>
</p:cmLst>
</file>

<file path=ppt/comments/comment9.xml><?xml version="1.0" encoding="utf-8"?>
<p:cmLst xmlns:p="http://schemas.openxmlformats.org/presentationml/2006/main">
  <p:cm authorId="0" dt="2025-02-05T18:27:31.000000000" idx="4">
    <p:pos x="0" y="0"/>
    <p:text>Estos son los formatos.
Todo igual que lo que vimos en genomica.
Una vez tenemos los alineamientos si tenemos un GTF (asocia exones con transcritos y genes) podemos ver en que regiones están en el genoma de ref esos exones o transcritos y podemos cuantificar su expresión (contarlos). También hay que hacer los analisis estadisticos que hemos visto.
Ahora vamos a contar por regiones predefinidas, exines o transcritos. Y el resultado va a ser una matriz de counts en formato TSV/CSV.</p:text>
  </p:cm>
</p:cmLst>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s-ES" sz="4400" spc="-1" strike="noStrike">
                <a:latin typeface="Arial"/>
              </a:rPr>
              <a:t>Pulse para desplazar la diapositiva</a:t>
            </a:r>
            <a:endParaRPr b="0" lang="es-ES" sz="4400" spc="-1" strike="noStrike">
              <a:latin typeface="Arial"/>
            </a:endParaRPr>
          </a:p>
        </p:txBody>
      </p:sp>
      <p:sp>
        <p:nvSpPr>
          <p:cNvPr id="22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2000" spc="-1" strike="noStrike">
                <a:latin typeface="Arial"/>
              </a:rPr>
              <a:t>Pulse para editar el formato de las notas</a:t>
            </a:r>
            <a:endParaRPr b="0" lang="es-ES" sz="2000" spc="-1" strike="noStrike">
              <a:latin typeface="Arial"/>
            </a:endParaRPr>
          </a:p>
        </p:txBody>
      </p:sp>
      <p:sp>
        <p:nvSpPr>
          <p:cNvPr id="22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s-ES" sz="1400" spc="-1" strike="noStrike">
                <a:latin typeface="Times New Roman"/>
              </a:rPr>
              <a:t>&lt;cabecera&gt;</a:t>
            </a:r>
            <a:endParaRPr b="0" lang="es-ES" sz="1400" spc="-1" strike="noStrike">
              <a:latin typeface="Times New Roman"/>
            </a:endParaRPr>
          </a:p>
        </p:txBody>
      </p:sp>
      <p:sp>
        <p:nvSpPr>
          <p:cNvPr id="224"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algn="r">
              <a:buNone/>
              <a:defRPr b="0" lang="es-ES" sz="1400" spc="-1" strike="noStrike">
                <a:latin typeface="Times New Roman"/>
              </a:defRPr>
            </a:lvl1pPr>
          </a:lstStyle>
          <a:p>
            <a:pPr algn="r">
              <a:buNone/>
            </a:pPr>
            <a:r>
              <a:rPr b="0" lang="es-ES" sz="1400" spc="-1" strike="noStrike">
                <a:latin typeface="Times New Roman"/>
              </a:rPr>
              <a:t>&lt;fecha/hora&gt;</a:t>
            </a:r>
            <a:endParaRPr b="0" lang="es-ES" sz="1400" spc="-1" strike="noStrike">
              <a:latin typeface="Times New Roman"/>
            </a:endParaRPr>
          </a:p>
        </p:txBody>
      </p:sp>
      <p:sp>
        <p:nvSpPr>
          <p:cNvPr id="225"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a:defRPr b="0" lang="es-ES" sz="1400" spc="-1" strike="noStrike">
                <a:latin typeface="Times New Roman"/>
              </a:defRPr>
            </a:lvl1pPr>
          </a:lstStyle>
          <a:p>
            <a:r>
              <a:rPr b="0" lang="es-ES" sz="1400" spc="-1" strike="noStrike">
                <a:latin typeface="Times New Roman"/>
              </a:rPr>
              <a:t>&lt;pie de página&gt;</a:t>
            </a:r>
            <a:endParaRPr b="0" lang="es-ES" sz="1400" spc="-1" strike="noStrike">
              <a:latin typeface="Times New Roman"/>
            </a:endParaRPr>
          </a:p>
        </p:txBody>
      </p:sp>
      <p:sp>
        <p:nvSpPr>
          <p:cNvPr id="226"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algn="r">
              <a:buNone/>
              <a:defRPr b="0" lang="es-ES" sz="1400" spc="-1" strike="noStrike">
                <a:latin typeface="Times New Roman"/>
              </a:defRPr>
            </a:lvl1pPr>
          </a:lstStyle>
          <a:p>
            <a:pPr algn="r">
              <a:buNone/>
            </a:pPr>
            <a:fld id="{F2BC6FCB-4036-4292-B779-B4FF46D19C2A}" type="slidenum">
              <a:rPr b="0" lang="es-ES" sz="1400" spc="-1" strike="noStrike">
                <a:latin typeface="Times New Roman"/>
              </a:rPr>
              <a:t>&lt;número&gt;</a:t>
            </a:fld>
            <a:endParaRPr b="0" lang="es-E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685800" y="1143000"/>
            <a:ext cx="5485320" cy="3085200"/>
          </a:xfrm>
          <a:prstGeom prst="rect">
            <a:avLst/>
          </a:prstGeom>
          <a:ln w="0">
            <a:noFill/>
          </a:ln>
        </p:spPr>
      </p:sp>
      <p:sp>
        <p:nvSpPr>
          <p:cNvPr id="105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s-ES" sz="2000" spc="-1" strike="noStrike">
                <a:latin typeface="Arial"/>
              </a:rPr>
              <a:t>BW Transformation</a:t>
            </a:r>
            <a:endParaRPr b="0" lang="es-ES" sz="2000" spc="-1" strike="noStrike">
              <a:latin typeface="Arial"/>
            </a:endParaRPr>
          </a:p>
          <a:p>
            <a:pPr marL="216000" indent="-216000">
              <a:lnSpc>
                <a:spcPct val="100000"/>
              </a:lnSpc>
              <a:buNone/>
              <a:tabLst>
                <a:tab algn="l" pos="0"/>
              </a:tabLst>
            </a:pPr>
            <a:endParaRPr b="0" lang="es-ES" sz="2000" spc="-1" strike="noStrike">
              <a:latin typeface="Arial"/>
            </a:endParaRPr>
          </a:p>
          <a:p>
            <a:pPr marL="216000" indent="-216000">
              <a:lnSpc>
                <a:spcPct val="100000"/>
              </a:lnSpc>
              <a:buNone/>
              <a:tabLst>
                <a:tab algn="l" pos="0"/>
              </a:tabLst>
            </a:pPr>
            <a:r>
              <a:rPr b="0" lang="es-ES" sz="2000" spc="-1" strike="noStrike">
                <a:latin typeface="Arial"/>
              </a:rPr>
              <a:t>En este caso lo que se hace es juntar todos los cromosomas del genoma de referencia en una única secuencia y construir todas las posibles subsecuencias. Las ordenan y le aplican la </a:t>
            </a:r>
            <a:br>
              <a:rPr sz="2000"/>
            </a:br>
            <a:r>
              <a:rPr b="0" lang="es-ES" sz="2000" spc="-1" strike="noStrike">
                <a:latin typeface="Arial"/>
              </a:rPr>
              <a:t>transformación de Burrows-Wheeler para comprimirla. </a:t>
            </a:r>
            <a:endParaRPr b="0" lang="es-ES" sz="2000" spc="-1" strike="noStrike">
              <a:latin typeface="Arial"/>
            </a:endParaRPr>
          </a:p>
          <a:p>
            <a:pPr marL="216000" indent="-216000">
              <a:lnSpc>
                <a:spcPct val="100000"/>
              </a:lnSpc>
              <a:buNone/>
              <a:tabLst>
                <a:tab algn="l" pos="0"/>
              </a:tabLst>
            </a:pPr>
            <a:endParaRPr b="0" lang="es-ES" sz="2000" spc="-1" strike="noStrike">
              <a:latin typeface="Arial"/>
            </a:endParaRPr>
          </a:p>
          <a:p>
            <a:pPr marL="216000" indent="-216000">
              <a:lnSpc>
                <a:spcPct val="100000"/>
              </a:lnSpc>
              <a:buNone/>
              <a:tabLst>
                <a:tab algn="l" pos="0"/>
              </a:tabLst>
            </a:pPr>
            <a:r>
              <a:rPr b="0" lang="es-ES" sz="2000" spc="-1" strike="noStrike">
                <a:latin typeface="Arial"/>
              </a:rPr>
              <a:t>El proceso de alineamiento comienza por un extremo de la secuencia (como si fuese diccionario) hasta localizar la posición exacta.</a:t>
            </a:r>
            <a:endParaRPr b="0" lang="es-ES" sz="2000" spc="-1" strike="noStrike">
              <a:latin typeface="Arial"/>
            </a:endParaRPr>
          </a:p>
          <a:p>
            <a:pPr marL="216000" indent="-216000">
              <a:lnSpc>
                <a:spcPct val="100000"/>
              </a:lnSpc>
              <a:buNone/>
              <a:tabLst>
                <a:tab algn="l" pos="0"/>
              </a:tabLst>
            </a:pPr>
            <a:endParaRPr b="0" lang="es-ES" sz="2000" spc="-1" strike="noStrike">
              <a:latin typeface="Arial"/>
            </a:endParaRPr>
          </a:p>
          <a:p>
            <a:pPr marL="216000" indent="-216000">
              <a:lnSpc>
                <a:spcPct val="100000"/>
              </a:lnSpc>
              <a:buNone/>
              <a:tabLst>
                <a:tab algn="l" pos="0"/>
              </a:tabLst>
            </a:pPr>
            <a:r>
              <a:rPr b="0" lang="es-ES" sz="2000" spc="-1" strike="noStrike">
                <a:latin typeface="Arial"/>
              </a:rPr>
              <a:t>Ej: </a:t>
            </a:r>
            <a:br>
              <a:rPr sz="2000"/>
            </a:br>
            <a:r>
              <a:rPr b="0" lang="es-ES" sz="2000" spc="-1" strike="noStrike">
                <a:latin typeface="Arial"/>
              </a:rPr>
              <a:t>empieza a buscar la T en el índice y se queda con aquellas subsecuecias que empiezan por T, luego amplia </a:t>
            </a:r>
            <a:br>
              <a:rPr sz="2000"/>
            </a:br>
            <a:r>
              <a:rPr b="0" lang="es-ES" sz="2000" spc="-1" strike="noStrike">
                <a:latin typeface="Arial"/>
              </a:rPr>
              <a:t>la búsqueda al siguiente nucleótido y así hasta que encuentra la posición exacta. </a:t>
            </a:r>
            <a:endParaRPr b="0" lang="es-ES" sz="2000" spc="-1" strike="noStrike">
              <a:latin typeface="Arial"/>
            </a:endParaRPr>
          </a:p>
          <a:p>
            <a:pPr marL="216000" indent="-216000">
              <a:lnSpc>
                <a:spcPct val="100000"/>
              </a:lnSpc>
              <a:buNone/>
              <a:tabLst>
                <a:tab algn="l" pos="0"/>
              </a:tabLst>
            </a:pPr>
            <a:br>
              <a:rPr sz="2000"/>
            </a:br>
            <a:r>
              <a:rPr b="0" lang="es-ES" sz="2000" spc="-1" strike="noStrike">
                <a:latin typeface="Arial"/>
              </a:rPr>
              <a:t>Este algoritmo es el utilizado en los alineadores desarrollados en los últimos años. Es más rápido que el anterior, aunque tiene el inconveniente de que tolera menos el mismatch y los INDELs. </a:t>
            </a:r>
            <a:endParaRPr b="0" lang="es-ES" sz="2000" spc="-1" strike="noStrike">
              <a:latin typeface="Arial"/>
            </a:endParaRPr>
          </a:p>
        </p:txBody>
      </p:sp>
      <p:sp>
        <p:nvSpPr>
          <p:cNvPr id="1056" name="PlaceHolder 3"/>
          <p:cNvSpPr>
            <a:spLocks noGrp="1"/>
          </p:cNvSpPr>
          <p:nvPr>
            <p:ph type="sldNum" idx="2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s-ES" sz="1200" spc="-1" strike="noStrike">
                <a:latin typeface="Times New Roman"/>
              </a:defRPr>
            </a:lvl1pPr>
          </a:lstStyle>
          <a:p>
            <a:pPr algn="r">
              <a:lnSpc>
                <a:spcPct val="100000"/>
              </a:lnSpc>
              <a:buNone/>
            </a:pPr>
            <a:fld id="{AF932268-0861-44F3-800A-577A782FA80F}" type="slidenum">
              <a:rPr b="0" lang="es-ES" sz="1200" spc="-1" strike="noStrike">
                <a:latin typeface="Times New Roman"/>
              </a:rPr>
              <a:t>&lt;número&gt;</a:t>
            </a:fld>
            <a:endParaRPr b="0" lang="es-E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sldImg"/>
          </p:nvPr>
        </p:nvSpPr>
        <p:spPr>
          <a:xfrm>
            <a:off x="685800" y="1143000"/>
            <a:ext cx="5485320" cy="3085200"/>
          </a:xfrm>
          <a:prstGeom prst="rect">
            <a:avLst/>
          </a:prstGeom>
          <a:ln w="0">
            <a:noFill/>
          </a:ln>
        </p:spPr>
      </p:sp>
      <p:sp>
        <p:nvSpPr>
          <p:cNvPr id="105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s-ES" sz="2000" spc="-1" strike="noStrike">
              <a:latin typeface="Arial"/>
            </a:endParaRPr>
          </a:p>
        </p:txBody>
      </p:sp>
      <p:sp>
        <p:nvSpPr>
          <p:cNvPr id="1059" name="PlaceHolder 3"/>
          <p:cNvSpPr>
            <a:spLocks noGrp="1"/>
          </p:cNvSpPr>
          <p:nvPr>
            <p:ph type="sldNum" idx="2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896E6A8-F35A-4770-A04B-18D2ADDCDD99}" type="slidenum">
              <a:rPr b="0" lang="en-US" sz="1200" spc="-1" strike="noStrike">
                <a:solidFill>
                  <a:srgbClr val="000000"/>
                </a:solidFill>
                <a:latin typeface="+mn-lt"/>
                <a:ea typeface="+mn-ea"/>
              </a:rPr>
              <a:t>&lt;número&gt;</a:t>
            </a:fld>
            <a:endParaRPr b="0" lang="es-E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sldImg"/>
          </p:nvPr>
        </p:nvSpPr>
        <p:spPr>
          <a:xfrm>
            <a:off x="685800" y="1143000"/>
            <a:ext cx="5485320" cy="3085200"/>
          </a:xfrm>
          <a:prstGeom prst="rect">
            <a:avLst/>
          </a:prstGeom>
          <a:ln w="0">
            <a:noFill/>
          </a:ln>
        </p:spPr>
      </p:sp>
      <p:sp>
        <p:nvSpPr>
          <p:cNvPr id="105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s-ES" sz="2000" spc="-1" strike="noStrike">
              <a:latin typeface="Arial"/>
            </a:endParaRPr>
          </a:p>
        </p:txBody>
      </p:sp>
      <p:sp>
        <p:nvSpPr>
          <p:cNvPr id="1053" name="PlaceHolder 3"/>
          <p:cNvSpPr>
            <a:spLocks noGrp="1"/>
          </p:cNvSpPr>
          <p:nvPr>
            <p:ph type="sldNum" idx="1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D5095258-D3DB-44D0-9992-60A8EA632CC3}" type="slidenum">
              <a:rPr b="0" lang="en-US" sz="1200" spc="-1" strike="noStrike">
                <a:latin typeface="Times New Roman"/>
              </a:rPr>
              <a:t>&lt;número&gt;</a:t>
            </a:fld>
            <a:endParaRPr b="0" lang="es-E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221BE37-AB5F-4540-8E0E-2DDE23D3949C}" type="slidenum">
              <a:t>&lt;#&gt;</a:t>
            </a:fld>
          </a:p>
        </p:txBody>
      </p:sp>
      <p:sp>
        <p:nvSpPr>
          <p:cNvPr id="4" name="PlaceHolder 3"/>
          <p:cNvSpPr>
            <a:spLocks noGrp="1"/>
          </p:cNvSpPr>
          <p:nvPr>
            <p:ph type="dt" idx="3"/>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AB4E252-D8E6-4648-BD2F-1C63EAC76DAF}" type="slidenum">
              <a:t>&lt;#&gt;</a:t>
            </a:fld>
          </a:p>
        </p:txBody>
      </p:sp>
      <p:sp>
        <p:nvSpPr>
          <p:cNvPr id="7" name="PlaceHolder 6"/>
          <p:cNvSpPr>
            <a:spLocks noGrp="1"/>
          </p:cNvSpPr>
          <p:nvPr>
            <p:ph type="dt" idx="3"/>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F418283-BF8F-4BA4-BB9A-2BCFB3AA45C7}" type="slidenum">
              <a:t>&lt;#&gt;</a:t>
            </a:fld>
          </a:p>
        </p:txBody>
      </p:sp>
      <p:sp>
        <p:nvSpPr>
          <p:cNvPr id="9" name="PlaceHolder 8"/>
          <p:cNvSpPr>
            <a:spLocks noGrp="1"/>
          </p:cNvSpPr>
          <p:nvPr>
            <p:ph type="dt" idx="3"/>
          </p:nvPr>
        </p:nvSpPr>
        <p:spPr/>
        <p:txBody>
          <a:bodyPr/>
          <a:p>
            <a:r>
              <a:rPr lang="es-E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0A5C951-8195-4550-B7EE-A541D26DFBE6}" type="slidenum">
              <a:t>&lt;#&gt;</a:t>
            </a:fld>
          </a:p>
        </p:txBody>
      </p:sp>
      <p:sp>
        <p:nvSpPr>
          <p:cNvPr id="11" name="PlaceHolder 10"/>
          <p:cNvSpPr>
            <a:spLocks noGrp="1"/>
          </p:cNvSpPr>
          <p:nvPr>
            <p:ph type="dt" idx="3"/>
          </p:nvPr>
        </p:nvSpPr>
        <p:spPr/>
        <p:txBody>
          <a:bodyPr/>
          <a:p>
            <a:r>
              <a:rPr lang="es-E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A17B7B0-7B4E-4069-B9B4-82066B5F5569}" type="slidenum">
              <a:t>&lt;#&gt;</a:t>
            </a:fld>
          </a:p>
        </p:txBody>
      </p:sp>
      <p:sp>
        <p:nvSpPr>
          <p:cNvPr id="4" name="PlaceHolder 3"/>
          <p:cNvSpPr>
            <a:spLocks noGrp="1"/>
          </p:cNvSpPr>
          <p:nvPr>
            <p:ph type="dt" idx="6"/>
          </p:nvPr>
        </p:nvSpPr>
        <p:spPr/>
        <p:txBody>
          <a:bodyPr/>
          <a:p>
            <a:r>
              <a:rPr lang="es-E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9AD2D5C-5AD9-4ACA-90E1-078479F339DC}"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E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369CE56-D792-4963-9974-8625D8E8CD8C}"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213A4F8-2E62-4D4C-89C0-48B0B9F63658}" type="slidenum">
              <a:t>&lt;#&gt;</a:t>
            </a:fld>
          </a:p>
        </p:txBody>
      </p:sp>
      <p:sp>
        <p:nvSpPr>
          <p:cNvPr id="7" name="PlaceHolder 6"/>
          <p:cNvSpPr>
            <a:spLocks noGrp="1"/>
          </p:cNvSpPr>
          <p:nvPr>
            <p:ph type="dt" idx="6"/>
          </p:nvPr>
        </p:nvSpPr>
        <p:spPr/>
        <p:txBody>
          <a:bodyPr/>
          <a:p>
            <a:r>
              <a:rPr lang="es-E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8D1F846-BB36-429B-9003-4573F7E6F899}" type="slidenum">
              <a:t>&lt;#&gt;</a:t>
            </a:fld>
          </a:p>
        </p:txBody>
      </p:sp>
      <p:sp>
        <p:nvSpPr>
          <p:cNvPr id="5" name="PlaceHolder 4"/>
          <p:cNvSpPr>
            <a:spLocks noGrp="1"/>
          </p:cNvSpPr>
          <p:nvPr>
            <p:ph type="dt" idx="6"/>
          </p:nvPr>
        </p:nvSpPr>
        <p:spPr/>
        <p:txBody>
          <a:bodyPr/>
          <a:p>
            <a:r>
              <a:rPr lang="es-E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BD62D5A-7F2F-449D-91EE-DCCF1B1056A6}" type="slidenum">
              <a:t>&lt;#&gt;</a:t>
            </a:fld>
          </a:p>
        </p:txBody>
      </p:sp>
      <p:sp>
        <p:nvSpPr>
          <p:cNvPr id="5" name="PlaceHolder 4"/>
          <p:cNvSpPr>
            <a:spLocks noGrp="1"/>
          </p:cNvSpPr>
          <p:nvPr>
            <p:ph type="dt" idx="6"/>
          </p:nvPr>
        </p:nvSpPr>
        <p:spPr/>
        <p:txBody>
          <a:bodyPr/>
          <a:p>
            <a:r>
              <a:rPr lang="es-E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30F5469-FFDE-4973-915E-96518730811E}"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1877F8B-F1C3-4D67-83C1-850B0092DEFF}"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A7B1103-74FE-47A5-A8C7-0BDAF8CC855F}"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B7E1C42-A892-4436-A196-934F959565BD}"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F42821A-D79A-4BF4-B06C-223C6FECDA58}" type="slidenum">
              <a:t>&lt;#&gt;</a:t>
            </a:fld>
          </a:p>
        </p:txBody>
      </p:sp>
      <p:sp>
        <p:nvSpPr>
          <p:cNvPr id="7" name="PlaceHolder 6"/>
          <p:cNvSpPr>
            <a:spLocks noGrp="1"/>
          </p:cNvSpPr>
          <p:nvPr>
            <p:ph type="dt" idx="6"/>
          </p:nvPr>
        </p:nvSpPr>
        <p:spPr/>
        <p:txBody>
          <a:bodyPr/>
          <a:p>
            <a:r>
              <a:rPr lang="es-E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B99DC69A-2464-44E0-A452-509985D2990E}" type="slidenum">
              <a:t>&lt;#&gt;</a:t>
            </a:fld>
          </a:p>
        </p:txBody>
      </p:sp>
      <p:sp>
        <p:nvSpPr>
          <p:cNvPr id="9" name="PlaceHolder 8"/>
          <p:cNvSpPr>
            <a:spLocks noGrp="1"/>
          </p:cNvSpPr>
          <p:nvPr>
            <p:ph type="dt" idx="6"/>
          </p:nvPr>
        </p:nvSpPr>
        <p:spPr/>
        <p:txBody>
          <a:bodyPr/>
          <a:p>
            <a:r>
              <a:rPr lang="es-E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E3B074B-CD92-42BB-9A5B-E96CB0B4B8B7}" type="slidenum">
              <a:t>&lt;#&gt;</a:t>
            </a:fld>
          </a:p>
        </p:txBody>
      </p:sp>
      <p:sp>
        <p:nvSpPr>
          <p:cNvPr id="11" name="PlaceHolder 10"/>
          <p:cNvSpPr>
            <a:spLocks noGrp="1"/>
          </p:cNvSpPr>
          <p:nvPr>
            <p:ph type="dt" idx="6"/>
          </p:nvPr>
        </p:nvSpPr>
        <p:spPr/>
        <p:txBody>
          <a:bodyPr/>
          <a:p>
            <a:r>
              <a:rPr lang="es-E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9CE2F761-64DA-469F-942C-B275FFAA4585}" type="slidenum">
              <a:t>&lt;#&gt;</a:t>
            </a:fld>
          </a:p>
        </p:txBody>
      </p:sp>
      <p:sp>
        <p:nvSpPr>
          <p:cNvPr id="4" name="PlaceHolder 3"/>
          <p:cNvSpPr>
            <a:spLocks noGrp="1"/>
          </p:cNvSpPr>
          <p:nvPr>
            <p:ph type="dt" idx="9"/>
          </p:nvPr>
        </p:nvSpPr>
        <p:spPr/>
        <p:txBody>
          <a:bodyPr/>
          <a:p>
            <a:r>
              <a:rPr lang="es-E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9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D93C47D-1740-4CEF-9A71-45DE8719BD04}"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9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E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AD0F1C0-1459-4FB4-9E76-3832596ECB51}"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15535ED-5182-431F-B679-57CD8D1BB2C8}" type="slidenum">
              <a:t>&lt;#&gt;</a:t>
            </a:fld>
          </a:p>
        </p:txBody>
      </p:sp>
      <p:sp>
        <p:nvSpPr>
          <p:cNvPr id="7" name="PlaceHolder 6"/>
          <p:cNvSpPr>
            <a:spLocks noGrp="1"/>
          </p:cNvSpPr>
          <p:nvPr>
            <p:ph type="dt" idx="9"/>
          </p:nvPr>
        </p:nvSpPr>
        <p:spPr/>
        <p:txBody>
          <a:bodyPr/>
          <a:p>
            <a:r>
              <a:rPr lang="es-E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EC970B4-69FA-49D1-9562-29E7626A3E44}" type="slidenum">
              <a:t>&lt;#&gt;</a:t>
            </a:fld>
          </a:p>
        </p:txBody>
      </p:sp>
      <p:sp>
        <p:nvSpPr>
          <p:cNvPr id="5" name="PlaceHolder 4"/>
          <p:cNvSpPr>
            <a:spLocks noGrp="1"/>
          </p:cNvSpPr>
          <p:nvPr>
            <p:ph type="dt" idx="9"/>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E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2731924-2881-4375-A05A-F26DDEBF496C}"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B80C31B9-B337-431C-9CFE-86CCB09EB3AA}" type="slidenum">
              <a:t>&lt;#&gt;</a:t>
            </a:fld>
          </a:p>
        </p:txBody>
      </p:sp>
      <p:sp>
        <p:nvSpPr>
          <p:cNvPr id="5" name="PlaceHolder 4"/>
          <p:cNvSpPr>
            <a:spLocks noGrp="1"/>
          </p:cNvSpPr>
          <p:nvPr>
            <p:ph type="dt" idx="9"/>
          </p:nvPr>
        </p:nvSpPr>
        <p:spPr/>
        <p:txBody>
          <a:bodyPr/>
          <a:p>
            <a:r>
              <a:rPr lang="es-E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0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7F03555-7EC2-4ECA-8CE8-B77F948AAB6C}" type="slidenum">
              <a:t>&lt;#&gt;</a:t>
            </a:fld>
          </a:p>
        </p:txBody>
      </p:sp>
      <p:sp>
        <p:nvSpPr>
          <p:cNvPr id="8" name="PlaceHolder 7"/>
          <p:cNvSpPr>
            <a:spLocks noGrp="1"/>
          </p:cNvSpPr>
          <p:nvPr>
            <p:ph type="dt" idx="9"/>
          </p:nvPr>
        </p:nvSpPr>
        <p:spPr/>
        <p:txBody>
          <a:bodyPr/>
          <a:p>
            <a:r>
              <a:rPr lang="es-E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1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CEFEEE9-007B-4EBB-805E-EE2677B41789}" type="slidenum">
              <a:t>&lt;#&gt;</a:t>
            </a:fld>
          </a:p>
        </p:txBody>
      </p:sp>
      <p:sp>
        <p:nvSpPr>
          <p:cNvPr id="8" name="PlaceHolder 7"/>
          <p:cNvSpPr>
            <a:spLocks noGrp="1"/>
          </p:cNvSpPr>
          <p:nvPr>
            <p:ph type="dt" idx="9"/>
          </p:nvPr>
        </p:nvSpPr>
        <p:spPr/>
        <p:txBody>
          <a:bodyPr/>
          <a:p>
            <a:r>
              <a:rPr lang="es-E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1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2A37752-7607-4282-BAF1-79892C94F266}" type="slidenum">
              <a:t>&lt;#&gt;</a:t>
            </a:fld>
          </a:p>
        </p:txBody>
      </p:sp>
      <p:sp>
        <p:nvSpPr>
          <p:cNvPr id="8" name="PlaceHolder 7"/>
          <p:cNvSpPr>
            <a:spLocks noGrp="1"/>
          </p:cNvSpPr>
          <p:nvPr>
            <p:ph type="dt" idx="9"/>
          </p:nvPr>
        </p:nvSpPr>
        <p:spPr/>
        <p:txBody>
          <a:bodyPr/>
          <a:p>
            <a:r>
              <a:rPr lang="es-E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1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1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87BEBC3-96BC-4D00-BCA5-DF4F64140F5F}" type="slidenum">
              <a:t>&lt;#&gt;</a:t>
            </a:fld>
          </a:p>
        </p:txBody>
      </p:sp>
      <p:sp>
        <p:nvSpPr>
          <p:cNvPr id="7" name="PlaceHolder 6"/>
          <p:cNvSpPr>
            <a:spLocks noGrp="1"/>
          </p:cNvSpPr>
          <p:nvPr>
            <p:ph type="dt" idx="9"/>
          </p:nvPr>
        </p:nvSpPr>
        <p:spPr/>
        <p:txBody>
          <a:bodyPr/>
          <a:p>
            <a:r>
              <a:rPr lang="es-E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85CF1F76-1522-4115-845F-FCCE9FE957CC}" type="slidenum">
              <a:t>&lt;#&gt;</a:t>
            </a:fld>
          </a:p>
        </p:txBody>
      </p:sp>
      <p:sp>
        <p:nvSpPr>
          <p:cNvPr id="9" name="PlaceHolder 8"/>
          <p:cNvSpPr>
            <a:spLocks noGrp="1"/>
          </p:cNvSpPr>
          <p:nvPr>
            <p:ph type="dt" idx="9"/>
          </p:nvPr>
        </p:nvSpPr>
        <p:spPr/>
        <p:txBody>
          <a:bodyPr/>
          <a:p>
            <a:r>
              <a:rPr lang="es-E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2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2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3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3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7FB55E2F-3CAF-4114-A2DF-8256B57E75B0}" type="slidenum">
              <a:t>&lt;#&gt;</a:t>
            </a:fld>
          </a:p>
        </p:txBody>
      </p:sp>
      <p:sp>
        <p:nvSpPr>
          <p:cNvPr id="11" name="PlaceHolder 10"/>
          <p:cNvSpPr>
            <a:spLocks noGrp="1"/>
          </p:cNvSpPr>
          <p:nvPr>
            <p:ph type="dt" idx="9"/>
          </p:nvPr>
        </p:nvSpPr>
        <p:spPr/>
        <p:txBody>
          <a:bodyPr/>
          <a:p>
            <a:r>
              <a:rPr lang="es-E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B9F583AC-75D9-42BD-AFFB-C16C01C7EFBE}" type="slidenum">
              <a:t>&lt;#&gt;</a:t>
            </a:fld>
          </a:p>
        </p:txBody>
      </p:sp>
      <p:sp>
        <p:nvSpPr>
          <p:cNvPr id="4" name="PlaceHolder 3"/>
          <p:cNvSpPr>
            <a:spLocks noGrp="1"/>
          </p:cNvSpPr>
          <p:nvPr>
            <p:ph type="dt" idx="12"/>
          </p:nvPr>
        </p:nvSpPr>
        <p:spPr/>
        <p:txBody>
          <a:bodyPr/>
          <a:p>
            <a:r>
              <a:rPr lang="es-E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54B15CC1-2E16-481A-AB5E-AA1731EFA1E2}"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E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EFB5CC9-FE8B-4ED4-A25C-087E2329C7D1}"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19B94D3-D81E-4666-A053-4C36657917F6}" type="slidenum">
              <a:t>&lt;#&gt;</a:t>
            </a:fld>
          </a:p>
        </p:txBody>
      </p:sp>
      <p:sp>
        <p:nvSpPr>
          <p:cNvPr id="7" name="PlaceHolder 6"/>
          <p:cNvSpPr>
            <a:spLocks noGrp="1"/>
          </p:cNvSpPr>
          <p:nvPr>
            <p:ph type="dt" idx="3"/>
          </p:nvPr>
        </p:nvSpPr>
        <p:spPr/>
        <p:txBody>
          <a:bodyPr/>
          <a:p>
            <a:r>
              <a:rPr lang="es-E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EDCAE337-9D63-44E5-929B-88024A600926}" type="slidenum">
              <a:t>&lt;#&gt;</a:t>
            </a:fld>
          </a:p>
        </p:txBody>
      </p:sp>
      <p:sp>
        <p:nvSpPr>
          <p:cNvPr id="7" name="PlaceHolder 6"/>
          <p:cNvSpPr>
            <a:spLocks noGrp="1"/>
          </p:cNvSpPr>
          <p:nvPr>
            <p:ph type="dt" idx="12"/>
          </p:nvPr>
        </p:nvSpPr>
        <p:spPr/>
        <p:txBody>
          <a:bodyPr/>
          <a:p>
            <a:r>
              <a:rPr lang="es-E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7ECCB94-F15A-4A36-B335-C42F92D9419B}" type="slidenum">
              <a:t>&lt;#&gt;</a:t>
            </a:fld>
          </a:p>
        </p:txBody>
      </p:sp>
      <p:sp>
        <p:nvSpPr>
          <p:cNvPr id="5" name="PlaceHolder 4"/>
          <p:cNvSpPr>
            <a:spLocks noGrp="1"/>
          </p:cNvSpPr>
          <p:nvPr>
            <p:ph type="dt" idx="12"/>
          </p:nvPr>
        </p:nvSpPr>
        <p:spPr/>
        <p:txBody>
          <a:bodyPr/>
          <a:p>
            <a:r>
              <a:rPr lang="es-E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361B6D3C-A3C0-42EE-9D49-599371C1B6D0}" type="slidenum">
              <a:t>&lt;#&gt;</a:t>
            </a:fld>
          </a:p>
        </p:txBody>
      </p:sp>
      <p:sp>
        <p:nvSpPr>
          <p:cNvPr id="5" name="PlaceHolder 4"/>
          <p:cNvSpPr>
            <a:spLocks noGrp="1"/>
          </p:cNvSpPr>
          <p:nvPr>
            <p:ph type="dt" idx="12"/>
          </p:nvPr>
        </p:nvSpPr>
        <p:spPr/>
        <p:txBody>
          <a:bodyPr/>
          <a:p>
            <a:r>
              <a:rPr lang="es-E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E60F884-2243-4453-95EF-7AC06CB2F9F6}" type="slidenum">
              <a:t>&lt;#&gt;</a:t>
            </a:fld>
          </a:p>
        </p:txBody>
      </p:sp>
      <p:sp>
        <p:nvSpPr>
          <p:cNvPr id="8" name="PlaceHolder 7"/>
          <p:cNvSpPr>
            <a:spLocks noGrp="1"/>
          </p:cNvSpPr>
          <p:nvPr>
            <p:ph type="dt" idx="12"/>
          </p:nvPr>
        </p:nvSpPr>
        <p:spPr/>
        <p:txBody>
          <a:bodyPr/>
          <a:p>
            <a:r>
              <a:rPr lang="es-E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5B7F9CF1-134B-4D06-9580-C07A68482DA5}" type="slidenum">
              <a:t>&lt;#&gt;</a:t>
            </a:fld>
          </a:p>
        </p:txBody>
      </p:sp>
      <p:sp>
        <p:nvSpPr>
          <p:cNvPr id="8" name="PlaceHolder 7"/>
          <p:cNvSpPr>
            <a:spLocks noGrp="1"/>
          </p:cNvSpPr>
          <p:nvPr>
            <p:ph type="dt" idx="12"/>
          </p:nvPr>
        </p:nvSpPr>
        <p:spPr/>
        <p:txBody>
          <a:bodyPr/>
          <a:p>
            <a:r>
              <a:rPr lang="es-E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D74730F-062A-4D23-994D-DFC7E35F9C8F}" type="slidenum">
              <a:t>&lt;#&gt;</a:t>
            </a:fld>
          </a:p>
        </p:txBody>
      </p:sp>
      <p:sp>
        <p:nvSpPr>
          <p:cNvPr id="8" name="PlaceHolder 7"/>
          <p:cNvSpPr>
            <a:spLocks noGrp="1"/>
          </p:cNvSpPr>
          <p:nvPr>
            <p:ph type="dt" idx="12"/>
          </p:nvPr>
        </p:nvSpPr>
        <p:spPr/>
        <p:txBody>
          <a:bodyPr/>
          <a:p>
            <a:r>
              <a:rPr lang="es-E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BF0576A-F36F-44E3-936B-C2F5BB286D0F}" type="slidenum">
              <a:t>&lt;#&gt;</a:t>
            </a:fld>
          </a:p>
        </p:txBody>
      </p:sp>
      <p:sp>
        <p:nvSpPr>
          <p:cNvPr id="7" name="PlaceHolder 6"/>
          <p:cNvSpPr>
            <a:spLocks noGrp="1"/>
          </p:cNvSpPr>
          <p:nvPr>
            <p:ph type="dt" idx="12"/>
          </p:nvPr>
        </p:nvSpPr>
        <p:spPr/>
        <p:txBody>
          <a:bodyPr/>
          <a:p>
            <a:r>
              <a:rPr lang="es-E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810E71EB-6F45-4CF3-9290-E3B57A4F29EB}" type="slidenum">
              <a:t>&lt;#&gt;</a:t>
            </a:fld>
          </a:p>
        </p:txBody>
      </p:sp>
      <p:sp>
        <p:nvSpPr>
          <p:cNvPr id="9" name="PlaceHolder 8"/>
          <p:cNvSpPr>
            <a:spLocks noGrp="1"/>
          </p:cNvSpPr>
          <p:nvPr>
            <p:ph type="dt" idx="12"/>
          </p:nvPr>
        </p:nvSpPr>
        <p:spPr/>
        <p:txBody>
          <a:bodyPr/>
          <a:p>
            <a:r>
              <a:rPr lang="es-E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2C5295A8-C553-4EC5-8E1A-350D5EBFEFD2}" type="slidenum">
              <a:t>&lt;#&gt;</a:t>
            </a:fld>
          </a:p>
        </p:txBody>
      </p:sp>
      <p:sp>
        <p:nvSpPr>
          <p:cNvPr id="11" name="PlaceHolder 10"/>
          <p:cNvSpPr>
            <a:spLocks noGrp="1"/>
          </p:cNvSpPr>
          <p:nvPr>
            <p:ph type="dt" idx="12"/>
          </p:nvPr>
        </p:nvSpPr>
        <p:spPr/>
        <p:txBody>
          <a:bodyPr/>
          <a:p>
            <a:r>
              <a:rPr lang="es-E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F6F9C169-3270-40D9-9520-96368ECFBEBB}" type="slidenum">
              <a:t>&lt;#&gt;</a:t>
            </a:fld>
          </a:p>
        </p:txBody>
      </p:sp>
      <p:sp>
        <p:nvSpPr>
          <p:cNvPr id="4" name="PlaceHolder 3"/>
          <p:cNvSpPr>
            <a:spLocks noGrp="1"/>
          </p:cNvSpPr>
          <p:nvPr>
            <p:ph type="dt" idx="15"/>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4846763-E4AC-4CEB-BFEB-608B43B2D591}" type="slidenum">
              <a:t>&lt;#&gt;</a:t>
            </a:fld>
          </a:p>
        </p:txBody>
      </p:sp>
      <p:sp>
        <p:nvSpPr>
          <p:cNvPr id="5" name="PlaceHolder 4"/>
          <p:cNvSpPr>
            <a:spLocks noGrp="1"/>
          </p:cNvSpPr>
          <p:nvPr>
            <p:ph type="dt" idx="3"/>
          </p:nvPr>
        </p:nvSpPr>
        <p:spPr/>
        <p:txBody>
          <a:bodyPr/>
          <a:p>
            <a:r>
              <a:rPr lang="es-E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2B5965D-AEB9-49D0-910D-95FF4A10D819}"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E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80EA2925-2A86-4A32-9A53-B1A12D0FE8A7}"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773CA979-5B93-4B40-AEE4-2AE76B0ABD71}" type="slidenum">
              <a:t>&lt;#&gt;</a:t>
            </a:fld>
          </a:p>
        </p:txBody>
      </p:sp>
      <p:sp>
        <p:nvSpPr>
          <p:cNvPr id="7" name="PlaceHolder 6"/>
          <p:cNvSpPr>
            <a:spLocks noGrp="1"/>
          </p:cNvSpPr>
          <p:nvPr>
            <p:ph type="dt" idx="15"/>
          </p:nvPr>
        </p:nvSpPr>
        <p:spPr/>
        <p:txBody>
          <a:bodyPr/>
          <a:p>
            <a:r>
              <a:rPr lang="es-E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3AB8017-6FCF-4238-A2DE-DEFC35D53A5F}" type="slidenum">
              <a:t>&lt;#&gt;</a:t>
            </a:fld>
          </a:p>
        </p:txBody>
      </p:sp>
      <p:sp>
        <p:nvSpPr>
          <p:cNvPr id="5" name="PlaceHolder 4"/>
          <p:cNvSpPr>
            <a:spLocks noGrp="1"/>
          </p:cNvSpPr>
          <p:nvPr>
            <p:ph type="dt" idx="15"/>
          </p:nvPr>
        </p:nvSpPr>
        <p:spPr/>
        <p:txBody>
          <a:bodyPr/>
          <a:p>
            <a:r>
              <a:rPr lang="es-E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63C9D867-7128-4A71-9505-C7B769D9AA51}" type="slidenum">
              <a:t>&lt;#&gt;</a:t>
            </a:fld>
          </a:p>
        </p:txBody>
      </p:sp>
      <p:sp>
        <p:nvSpPr>
          <p:cNvPr id="5" name="PlaceHolder 4"/>
          <p:cNvSpPr>
            <a:spLocks noGrp="1"/>
          </p:cNvSpPr>
          <p:nvPr>
            <p:ph type="dt" idx="15"/>
          </p:nvPr>
        </p:nvSpPr>
        <p:spPr/>
        <p:txBody>
          <a:bodyPr/>
          <a:p>
            <a:r>
              <a:rPr lang="es-E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1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EEDC158-0262-4527-94C8-F0D5024E5E99}" type="slidenum">
              <a:t>&lt;#&gt;</a:t>
            </a:fld>
          </a:p>
        </p:txBody>
      </p:sp>
      <p:sp>
        <p:nvSpPr>
          <p:cNvPr id="8" name="PlaceHolder 7"/>
          <p:cNvSpPr>
            <a:spLocks noGrp="1"/>
          </p:cNvSpPr>
          <p:nvPr>
            <p:ph type="dt" idx="15"/>
          </p:nvPr>
        </p:nvSpPr>
        <p:spPr/>
        <p:txBody>
          <a:bodyPr/>
          <a:p>
            <a:r>
              <a:rPr lang="es-E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34EF8D7-85C9-46A6-8061-FF0183BB3CD7}" type="slidenum">
              <a:t>&lt;#&gt;</a:t>
            </a:fld>
          </a:p>
        </p:txBody>
      </p:sp>
      <p:sp>
        <p:nvSpPr>
          <p:cNvPr id="8" name="PlaceHolder 7"/>
          <p:cNvSpPr>
            <a:spLocks noGrp="1"/>
          </p:cNvSpPr>
          <p:nvPr>
            <p:ph type="dt" idx="15"/>
          </p:nvPr>
        </p:nvSpPr>
        <p:spPr/>
        <p:txBody>
          <a:bodyPr/>
          <a:p>
            <a:r>
              <a:rPr lang="es-E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47A188A5-02FC-4D26-A08E-7ACDA5906015}" type="slidenum">
              <a:t>&lt;#&gt;</a:t>
            </a:fld>
          </a:p>
        </p:txBody>
      </p:sp>
      <p:sp>
        <p:nvSpPr>
          <p:cNvPr id="8" name="PlaceHolder 7"/>
          <p:cNvSpPr>
            <a:spLocks noGrp="1"/>
          </p:cNvSpPr>
          <p:nvPr>
            <p:ph type="dt" idx="15"/>
          </p:nvPr>
        </p:nvSpPr>
        <p:spPr/>
        <p:txBody>
          <a:bodyPr/>
          <a:p>
            <a:r>
              <a:rPr lang="es-E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8307B380-B98E-4AA3-A02F-CF1ECCE9F390}" type="slidenum">
              <a:t>&lt;#&gt;</a:t>
            </a:fld>
          </a:p>
        </p:txBody>
      </p:sp>
      <p:sp>
        <p:nvSpPr>
          <p:cNvPr id="7" name="PlaceHolder 6"/>
          <p:cNvSpPr>
            <a:spLocks noGrp="1"/>
          </p:cNvSpPr>
          <p:nvPr>
            <p:ph type="dt" idx="15"/>
          </p:nvPr>
        </p:nvSpPr>
        <p:spPr/>
        <p:txBody>
          <a:bodyPr/>
          <a:p>
            <a:r>
              <a:rPr lang="es-E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EEBCF492-F899-4592-880E-44F78BD5F0D9}" type="slidenum">
              <a:t>&lt;#&gt;</a:t>
            </a:fld>
          </a:p>
        </p:txBody>
      </p:sp>
      <p:sp>
        <p:nvSpPr>
          <p:cNvPr id="9" name="PlaceHolder 8"/>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ED5078D-DB76-4C65-BDE8-3A4D534E70BC}" type="slidenum">
              <a:t>&lt;#&gt;</a:t>
            </a:fld>
          </a:p>
        </p:txBody>
      </p:sp>
      <p:sp>
        <p:nvSpPr>
          <p:cNvPr id="5" name="PlaceHolder 4"/>
          <p:cNvSpPr>
            <a:spLocks noGrp="1"/>
          </p:cNvSpPr>
          <p:nvPr>
            <p:ph type="dt" idx="3"/>
          </p:nvPr>
        </p:nvSpPr>
        <p:spPr/>
        <p:txBody>
          <a:bodyPr/>
          <a:p>
            <a:r>
              <a:rPr lang="es-E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09B7F3E4-AFD1-4A09-AC77-9A62DDFC3976}" type="slidenum">
              <a:t>&lt;#&gt;</a:t>
            </a:fld>
          </a:p>
        </p:txBody>
      </p:sp>
      <p:sp>
        <p:nvSpPr>
          <p:cNvPr id="11" name="PlaceHolder 10"/>
          <p:cNvSpPr>
            <a:spLocks noGrp="1"/>
          </p:cNvSpPr>
          <p:nvPr>
            <p:ph type="dt" idx="15"/>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4650FD9-94B0-4936-8C47-BF6EDB40DDDB}" type="slidenum">
              <a:t>&lt;#&gt;</a:t>
            </a:fld>
          </a:p>
        </p:txBody>
      </p:sp>
      <p:sp>
        <p:nvSpPr>
          <p:cNvPr id="8" name="PlaceHolder 7"/>
          <p:cNvSpPr>
            <a:spLocks noGrp="1"/>
          </p:cNvSpPr>
          <p:nvPr>
            <p:ph type="dt" idx="3"/>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ES" sz="3200" spc="-1" strike="noStrike">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2963F86-7EFF-4E5E-B527-CFE889CC039E}" type="slidenum">
              <a:t>&lt;#&gt;</a:t>
            </a:fld>
          </a:p>
        </p:txBody>
      </p:sp>
      <p:sp>
        <p:nvSpPr>
          <p:cNvPr id="8" name="PlaceHolder 7"/>
          <p:cNvSpPr>
            <a:spLocks noGrp="1"/>
          </p:cNvSpPr>
          <p:nvPr>
            <p:ph type="dt" idx="3"/>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ES" sz="4400" spc="-1" strike="noStrike">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ES" sz="3200" spc="-1" strike="noStrike">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E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B54A305-D0D7-4FA5-B1B7-6B78F828E4A5}" type="slidenum">
              <a:t>&lt;#&gt;</a:t>
            </a:fld>
          </a:p>
        </p:txBody>
      </p:sp>
      <p:sp>
        <p:nvSpPr>
          <p:cNvPr id="8" name="PlaceHolder 7"/>
          <p:cNvSpPr>
            <a:spLocks noGrp="1"/>
          </p:cNvSpPr>
          <p:nvPr>
            <p:ph type="dt" idx="3"/>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8"/>
          <p:cNvSpPr/>
          <p:nvPr/>
        </p:nvSpPr>
        <p:spPr>
          <a:xfrm>
            <a:off x="446400" y="457200"/>
            <a:ext cx="3702240" cy="9396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 name="Rectangle 9"/>
          <p:cNvSpPr/>
          <p:nvPr/>
        </p:nvSpPr>
        <p:spPr>
          <a:xfrm>
            <a:off x="8042040" y="453600"/>
            <a:ext cx="3702240" cy="9756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Rectangle 10"/>
          <p:cNvSpPr/>
          <p:nvPr/>
        </p:nvSpPr>
        <p:spPr>
          <a:xfrm>
            <a:off x="4241880" y="457200"/>
            <a:ext cx="3702240" cy="903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s-ES" sz="1800" spc="-1" strike="noStrike">
                <a:latin typeface="Arial"/>
              </a:rPr>
              <a:t>Pulse para editar el formato del texto de título</a:t>
            </a:r>
            <a:endParaRPr b="0" lang="es-ES" sz="1800" spc="-1" strike="noStrike">
              <a:latin typeface="Arial"/>
            </a:endParaRPr>
          </a:p>
        </p:txBody>
      </p:sp>
      <p:sp>
        <p:nvSpPr>
          <p:cNvPr id="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latin typeface="Arial"/>
              </a:rPr>
              <a:t>Pulse para editar el formato de texto del esquema</a:t>
            </a:r>
            <a:endParaRPr b="0" lang="es-ES" sz="1800" spc="-1" strike="noStrike">
              <a:latin typeface="Arial"/>
            </a:endParaRPr>
          </a:p>
          <a:p>
            <a:pPr lvl="1" marL="864000" indent="-324000">
              <a:spcBef>
                <a:spcPts val="1134"/>
              </a:spcBef>
              <a:buClr>
                <a:srgbClr val="000000"/>
              </a:buClr>
              <a:buSzPct val="75000"/>
              <a:buFont typeface="Symbol" charset="2"/>
              <a:buChar char=""/>
            </a:pPr>
            <a:r>
              <a:rPr b="0" lang="es-ES" sz="1800" spc="-1" strike="noStrike">
                <a:latin typeface="Arial"/>
              </a:rPr>
              <a:t>Segundo nivel del esquema</a:t>
            </a:r>
            <a:endParaRPr b="0" lang="es-ES" sz="1800" spc="-1" strike="noStrike">
              <a:latin typeface="Arial"/>
            </a:endParaRPr>
          </a:p>
          <a:p>
            <a:pPr lvl="2" marL="1296000" indent="-288000">
              <a:spcBef>
                <a:spcPts val="850"/>
              </a:spcBef>
              <a:buClr>
                <a:srgbClr val="000000"/>
              </a:buClr>
              <a:buSzPct val="45000"/>
              <a:buFont typeface="Wingdings" charset="2"/>
              <a:buChar char=""/>
            </a:pPr>
            <a:r>
              <a:rPr b="0" lang="es-ES" sz="1800" spc="-1" strike="noStrike">
                <a:latin typeface="Arial"/>
              </a:rPr>
              <a:t>Tercer nivel del esquema</a:t>
            </a:r>
            <a:endParaRPr b="0" lang="es-ES" sz="1800" spc="-1" strike="noStrike">
              <a:latin typeface="Arial"/>
            </a:endParaRPr>
          </a:p>
          <a:p>
            <a:pPr lvl="3" marL="1728000" indent="-216000">
              <a:spcBef>
                <a:spcPts val="567"/>
              </a:spcBef>
              <a:buClr>
                <a:srgbClr val="000000"/>
              </a:buClr>
              <a:buSzPct val="75000"/>
              <a:buFont typeface="Symbol" charset="2"/>
              <a:buChar char=""/>
            </a:pPr>
            <a:r>
              <a:rPr b="0" lang="es-ES" sz="1800" spc="-1" strike="noStrike">
                <a:latin typeface="Arial"/>
              </a:rPr>
              <a:t>Cuarto nivel del esquema</a:t>
            </a:r>
            <a:endParaRPr b="0" lang="es-ES" sz="1800" spc="-1" strike="noStrike">
              <a:latin typeface="Arial"/>
            </a:endParaRPr>
          </a:p>
          <a:p>
            <a:pPr lvl="4" marL="2160000" indent="-216000">
              <a:spcBef>
                <a:spcPts val="283"/>
              </a:spcBef>
              <a:buClr>
                <a:srgbClr val="000000"/>
              </a:buClr>
              <a:buSzPct val="45000"/>
              <a:buFont typeface="Wingdings" charset="2"/>
              <a:buChar char=""/>
            </a:pPr>
            <a:r>
              <a:rPr b="0" lang="es-ES" sz="1800" spc="-1" strike="noStrike">
                <a:latin typeface="Arial"/>
              </a:rPr>
              <a:t>Quinto nivel del esquema</a:t>
            </a:r>
            <a:endParaRPr b="0" lang="es-ES" sz="1800" spc="-1" strike="noStrike">
              <a:latin typeface="Arial"/>
            </a:endParaRPr>
          </a:p>
          <a:p>
            <a:pPr lvl="5" marL="2592000" indent="-216000">
              <a:spcBef>
                <a:spcPts val="283"/>
              </a:spcBef>
              <a:buClr>
                <a:srgbClr val="000000"/>
              </a:buClr>
              <a:buSzPct val="45000"/>
              <a:buFont typeface="Wingdings" charset="2"/>
              <a:buChar char=""/>
            </a:pPr>
            <a:r>
              <a:rPr b="0" lang="es-ES" sz="1800" spc="-1" strike="noStrike">
                <a:latin typeface="Arial"/>
              </a:rPr>
              <a:t>Sexto nivel del esquema</a:t>
            </a:r>
            <a:endParaRPr b="0" lang="es-ES" sz="1800" spc="-1" strike="noStrike">
              <a:latin typeface="Arial"/>
            </a:endParaRPr>
          </a:p>
          <a:p>
            <a:pPr lvl="6" marL="3024000" indent="-216000">
              <a:spcBef>
                <a:spcPts val="283"/>
              </a:spcBef>
              <a:buClr>
                <a:srgbClr val="000000"/>
              </a:buClr>
              <a:buSzPct val="45000"/>
              <a:buFont typeface="Wingdings" charset="2"/>
              <a:buChar char=""/>
            </a:pPr>
            <a:r>
              <a:rPr b="0" lang="es-ES" sz="1800" spc="-1" strike="noStrike">
                <a:latin typeface="Arial"/>
              </a:rPr>
              <a:t>Séptimo nivel del esquema</a:t>
            </a:r>
            <a:endParaRPr b="0" lang="es-ES" sz="1800" spc="-1" strike="noStrike">
              <a:latin typeface="Arial"/>
            </a:endParaRPr>
          </a:p>
        </p:txBody>
      </p:sp>
      <p:sp>
        <p:nvSpPr>
          <p:cNvPr id="5" name="PlaceHolder 3"/>
          <p:cNvSpPr>
            <a:spLocks noGrp="1"/>
          </p:cNvSpPr>
          <p:nvPr>
            <p:ph type="ftr" idx="1"/>
          </p:nvPr>
        </p:nvSpPr>
        <p:spPr>
          <a:xfrm>
            <a:off x="581040" y="6423840"/>
            <a:ext cx="691596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latin typeface="Times New Roman"/>
              </a:defRPr>
            </a:lvl1pPr>
          </a:lstStyle>
          <a:p>
            <a:pPr algn="ctr">
              <a:lnSpc>
                <a:spcPct val="100000"/>
              </a:lnSpc>
              <a:buNone/>
            </a:pPr>
            <a:r>
              <a:rPr b="0" lang="es-ES" sz="1400" spc="-1" strike="noStrike">
                <a:latin typeface="Times New Roman"/>
              </a:rPr>
              <a:t>&lt;pie de página&gt;</a:t>
            </a:r>
            <a:endParaRPr b="0" lang="es-ES" sz="1400" spc="-1" strike="noStrike">
              <a:latin typeface="Times New Roman"/>
            </a:endParaRPr>
          </a:p>
        </p:txBody>
      </p:sp>
      <p:sp>
        <p:nvSpPr>
          <p:cNvPr id="6" name="PlaceHolder 4"/>
          <p:cNvSpPr>
            <a:spLocks noGrp="1"/>
          </p:cNvSpPr>
          <p:nvPr>
            <p:ph type="sldNum" idx="2"/>
          </p:nvPr>
        </p:nvSpPr>
        <p:spPr>
          <a:xfrm>
            <a:off x="10558440" y="6423840"/>
            <a:ext cx="1051560" cy="3639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91D1DF1F-8FF4-4547-AAC9-9F90B4B362A7}"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7" name="PlaceHolder 5"/>
          <p:cNvSpPr>
            <a:spLocks noGrp="1"/>
          </p:cNvSpPr>
          <p:nvPr>
            <p:ph type="dt" idx="3"/>
          </p:nvPr>
        </p:nvSpPr>
        <p:spPr>
          <a:xfrm>
            <a:off x="7606080" y="6423840"/>
            <a:ext cx="284364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tangle 8"/>
          <p:cNvSpPr/>
          <p:nvPr/>
        </p:nvSpPr>
        <p:spPr>
          <a:xfrm>
            <a:off x="446400" y="457200"/>
            <a:ext cx="3702240" cy="9396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5" name="Rectangle 9"/>
          <p:cNvSpPr/>
          <p:nvPr/>
        </p:nvSpPr>
        <p:spPr>
          <a:xfrm>
            <a:off x="8042040" y="453600"/>
            <a:ext cx="3702240" cy="9756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6" name="Rectangle 10"/>
          <p:cNvSpPr/>
          <p:nvPr/>
        </p:nvSpPr>
        <p:spPr>
          <a:xfrm>
            <a:off x="4241880" y="457200"/>
            <a:ext cx="3702240" cy="903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7" name="PlaceHolder 1"/>
          <p:cNvSpPr>
            <a:spLocks noGrp="1"/>
          </p:cNvSpPr>
          <p:nvPr>
            <p:ph type="ftr" idx="4"/>
          </p:nvPr>
        </p:nvSpPr>
        <p:spPr>
          <a:xfrm>
            <a:off x="581040" y="6423840"/>
            <a:ext cx="691596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latin typeface="Times New Roman"/>
              </a:defRPr>
            </a:lvl1pPr>
          </a:lstStyle>
          <a:p>
            <a:pPr algn="ctr">
              <a:lnSpc>
                <a:spcPct val="100000"/>
              </a:lnSpc>
              <a:buNone/>
            </a:pPr>
            <a:r>
              <a:rPr b="0" lang="es-ES" sz="1400" spc="-1" strike="noStrike">
                <a:latin typeface="Times New Roman"/>
              </a:rPr>
              <a:t>&lt;pie de página&gt;</a:t>
            </a:r>
            <a:endParaRPr b="0" lang="es-ES" sz="1400" spc="-1" strike="noStrike">
              <a:latin typeface="Times New Roman"/>
            </a:endParaRPr>
          </a:p>
        </p:txBody>
      </p:sp>
      <p:sp>
        <p:nvSpPr>
          <p:cNvPr id="48" name="PlaceHolder 2"/>
          <p:cNvSpPr>
            <a:spLocks noGrp="1"/>
          </p:cNvSpPr>
          <p:nvPr>
            <p:ph type="sldNum" idx="5"/>
          </p:nvPr>
        </p:nvSpPr>
        <p:spPr>
          <a:xfrm>
            <a:off x="10558440" y="6423840"/>
            <a:ext cx="1051560" cy="3639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AD10888A-6D4D-4F80-9A5D-E400B910FFB4}"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49" name="PlaceHolder 3"/>
          <p:cNvSpPr>
            <a:spLocks noGrp="1"/>
          </p:cNvSpPr>
          <p:nvPr>
            <p:ph type="dt" idx="6"/>
          </p:nvPr>
        </p:nvSpPr>
        <p:spPr>
          <a:xfrm>
            <a:off x="7606080" y="6423840"/>
            <a:ext cx="284364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
        <p:nvSpPr>
          <p:cNvPr id="5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s-ES" sz="4400" spc="-1" strike="noStrike">
                <a:latin typeface="Arial"/>
              </a:rPr>
              <a:t>Pulse para editar el formato del texto de título</a:t>
            </a:r>
            <a:endParaRPr b="0" lang="es-ES" sz="4400" spc="-1" strike="noStrike">
              <a:latin typeface="Arial"/>
            </a:endParaRPr>
          </a:p>
        </p:txBody>
      </p:sp>
      <p:sp>
        <p:nvSpPr>
          <p:cNvPr id="5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latin typeface="Arial"/>
              </a:rPr>
              <a:t>Pulse para editar el formato de texto del esquema</a:t>
            </a:r>
            <a:endParaRPr b="0" lang="es-ES" sz="3200" spc="-1" strike="noStrike">
              <a:latin typeface="Arial"/>
            </a:endParaRPr>
          </a:p>
          <a:p>
            <a:pPr lvl="1" marL="864000" indent="-324000">
              <a:spcBef>
                <a:spcPts val="1134"/>
              </a:spcBef>
              <a:buClr>
                <a:srgbClr val="000000"/>
              </a:buClr>
              <a:buSzPct val="75000"/>
              <a:buFont typeface="Symbol" charset="2"/>
              <a:buChar char=""/>
            </a:pPr>
            <a:r>
              <a:rPr b="0" lang="es-ES" sz="2800" spc="-1" strike="noStrike">
                <a:latin typeface="Arial"/>
              </a:rPr>
              <a:t>Segundo nivel del esquema</a:t>
            </a:r>
            <a:endParaRPr b="0" lang="es-ES" sz="2800" spc="-1" strike="noStrike">
              <a:latin typeface="Arial"/>
            </a:endParaRPr>
          </a:p>
          <a:p>
            <a:pPr lvl="2" marL="1296000" indent="-288000">
              <a:spcBef>
                <a:spcPts val="850"/>
              </a:spcBef>
              <a:buClr>
                <a:srgbClr val="000000"/>
              </a:buClr>
              <a:buSzPct val="45000"/>
              <a:buFont typeface="Wingdings" charset="2"/>
              <a:buChar char=""/>
            </a:pPr>
            <a:r>
              <a:rPr b="0" lang="es-ES" sz="2400" spc="-1" strike="noStrike">
                <a:latin typeface="Arial"/>
              </a:rPr>
              <a:t>Tercer nivel del esquema</a:t>
            </a:r>
            <a:endParaRPr b="0" lang="es-ES" sz="2400" spc="-1" strike="noStrike">
              <a:latin typeface="Arial"/>
            </a:endParaRPr>
          </a:p>
          <a:p>
            <a:pPr lvl="3" marL="1728000" indent="-216000">
              <a:spcBef>
                <a:spcPts val="567"/>
              </a:spcBef>
              <a:buClr>
                <a:srgbClr val="000000"/>
              </a:buClr>
              <a:buSzPct val="75000"/>
              <a:buFont typeface="Symbol" charset="2"/>
              <a:buChar char=""/>
            </a:pPr>
            <a:r>
              <a:rPr b="0" lang="es-ES" sz="2000" spc="-1" strike="noStrike">
                <a:latin typeface="Arial"/>
              </a:rPr>
              <a:t>Cuarto nivel del esquema</a:t>
            </a:r>
            <a:endParaRPr b="0" lang="es-ES" sz="2000" spc="-1" strike="noStrike">
              <a:latin typeface="Arial"/>
            </a:endParaRPr>
          </a:p>
          <a:p>
            <a:pPr lvl="4" marL="2160000" indent="-216000">
              <a:spcBef>
                <a:spcPts val="283"/>
              </a:spcBef>
              <a:buClr>
                <a:srgbClr val="000000"/>
              </a:buClr>
              <a:buSzPct val="45000"/>
              <a:buFont typeface="Wingdings" charset="2"/>
              <a:buChar char=""/>
            </a:pPr>
            <a:r>
              <a:rPr b="0" lang="es-ES" sz="2000" spc="-1" strike="noStrike">
                <a:latin typeface="Arial"/>
              </a:rPr>
              <a:t>Quinto nivel del esquema</a:t>
            </a:r>
            <a:endParaRPr b="0" lang="es-ES" sz="2000" spc="-1" strike="noStrike">
              <a:latin typeface="Arial"/>
            </a:endParaRPr>
          </a:p>
          <a:p>
            <a:pPr lvl="5" marL="2592000" indent="-216000">
              <a:spcBef>
                <a:spcPts val="283"/>
              </a:spcBef>
              <a:buClr>
                <a:srgbClr val="000000"/>
              </a:buClr>
              <a:buSzPct val="45000"/>
              <a:buFont typeface="Wingdings" charset="2"/>
              <a:buChar char=""/>
            </a:pPr>
            <a:r>
              <a:rPr b="0" lang="es-ES" sz="2000" spc="-1" strike="noStrike">
                <a:latin typeface="Arial"/>
              </a:rPr>
              <a:t>Sexto nivel del esquema</a:t>
            </a:r>
            <a:endParaRPr b="0" lang="es-ES" sz="2000" spc="-1" strike="noStrike">
              <a:latin typeface="Arial"/>
            </a:endParaRPr>
          </a:p>
          <a:p>
            <a:pPr lvl="6" marL="3024000" indent="-216000">
              <a:spcBef>
                <a:spcPts val="283"/>
              </a:spcBef>
              <a:buClr>
                <a:srgbClr val="000000"/>
              </a:buClr>
              <a:buSzPct val="45000"/>
              <a:buFont typeface="Wingdings" charset="2"/>
              <a:buChar char=""/>
            </a:pPr>
            <a:r>
              <a:rPr b="0" lang="es-ES" sz="2000" spc="-1" strike="noStrike">
                <a:latin typeface="Arial"/>
              </a:rPr>
              <a:t>Séptimo nivel del esquema</a:t>
            </a:r>
            <a:endParaRPr b="0" lang="es-E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8"/>
          <p:cNvSpPr/>
          <p:nvPr/>
        </p:nvSpPr>
        <p:spPr>
          <a:xfrm>
            <a:off x="446400" y="457200"/>
            <a:ext cx="3702240" cy="9396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89" name="Rectangle 9"/>
          <p:cNvSpPr/>
          <p:nvPr/>
        </p:nvSpPr>
        <p:spPr>
          <a:xfrm>
            <a:off x="8042040" y="453600"/>
            <a:ext cx="3702240" cy="9756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0" name="Rectangle 10"/>
          <p:cNvSpPr/>
          <p:nvPr/>
        </p:nvSpPr>
        <p:spPr>
          <a:xfrm>
            <a:off x="4241880" y="457200"/>
            <a:ext cx="3702240" cy="903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1" name="PlaceHolder 1"/>
          <p:cNvSpPr>
            <a:spLocks noGrp="1"/>
          </p:cNvSpPr>
          <p:nvPr>
            <p:ph type="ftr" idx="7"/>
          </p:nvPr>
        </p:nvSpPr>
        <p:spPr>
          <a:xfrm>
            <a:off x="581040" y="6423840"/>
            <a:ext cx="691596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latin typeface="Times New Roman"/>
              </a:defRPr>
            </a:lvl1pPr>
          </a:lstStyle>
          <a:p>
            <a:pPr algn="ctr">
              <a:lnSpc>
                <a:spcPct val="100000"/>
              </a:lnSpc>
              <a:buNone/>
            </a:pPr>
            <a:r>
              <a:rPr b="0" lang="es-ES" sz="1400" spc="-1" strike="noStrike">
                <a:latin typeface="Times New Roman"/>
              </a:rPr>
              <a:t>&lt;pie de página&gt;</a:t>
            </a:r>
            <a:endParaRPr b="0" lang="es-ES" sz="1400" spc="-1" strike="noStrike">
              <a:latin typeface="Times New Roman"/>
            </a:endParaRPr>
          </a:p>
        </p:txBody>
      </p:sp>
      <p:sp>
        <p:nvSpPr>
          <p:cNvPr id="92" name="PlaceHolder 2"/>
          <p:cNvSpPr>
            <a:spLocks noGrp="1"/>
          </p:cNvSpPr>
          <p:nvPr>
            <p:ph type="sldNum" idx="8"/>
          </p:nvPr>
        </p:nvSpPr>
        <p:spPr>
          <a:xfrm>
            <a:off x="10558440" y="6423840"/>
            <a:ext cx="1051560" cy="3639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B2271FA0-1E1F-47A8-9696-3A4116D1777E}"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93" name="PlaceHolder 3"/>
          <p:cNvSpPr>
            <a:spLocks noGrp="1"/>
          </p:cNvSpPr>
          <p:nvPr>
            <p:ph type="dt" idx="9"/>
          </p:nvPr>
        </p:nvSpPr>
        <p:spPr>
          <a:xfrm>
            <a:off x="7606080" y="6423840"/>
            <a:ext cx="284364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
        <p:nvSpPr>
          <p:cNvPr id="9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s-ES" sz="4400" spc="-1" strike="noStrike">
                <a:latin typeface="Arial"/>
              </a:rPr>
              <a:t>Pulse para editar el formato del texto de título</a:t>
            </a:r>
            <a:endParaRPr b="0" lang="es-ES" sz="4400" spc="-1" strike="noStrike">
              <a:latin typeface="Arial"/>
            </a:endParaRPr>
          </a:p>
        </p:txBody>
      </p:sp>
      <p:sp>
        <p:nvSpPr>
          <p:cNvPr id="9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latin typeface="Arial"/>
              </a:rPr>
              <a:t>Pulse para editar el formato de texto del esquema</a:t>
            </a:r>
            <a:endParaRPr b="0" lang="es-ES" sz="3200" spc="-1" strike="noStrike">
              <a:latin typeface="Arial"/>
            </a:endParaRPr>
          </a:p>
          <a:p>
            <a:pPr lvl="1" marL="864000" indent="-324000">
              <a:spcBef>
                <a:spcPts val="1134"/>
              </a:spcBef>
              <a:buClr>
                <a:srgbClr val="000000"/>
              </a:buClr>
              <a:buSzPct val="75000"/>
              <a:buFont typeface="Symbol" charset="2"/>
              <a:buChar char=""/>
            </a:pPr>
            <a:r>
              <a:rPr b="0" lang="es-ES" sz="2800" spc="-1" strike="noStrike">
                <a:latin typeface="Arial"/>
              </a:rPr>
              <a:t>Segundo nivel del esquema</a:t>
            </a:r>
            <a:endParaRPr b="0" lang="es-ES" sz="2800" spc="-1" strike="noStrike">
              <a:latin typeface="Arial"/>
            </a:endParaRPr>
          </a:p>
          <a:p>
            <a:pPr lvl="2" marL="1296000" indent="-288000">
              <a:spcBef>
                <a:spcPts val="850"/>
              </a:spcBef>
              <a:buClr>
                <a:srgbClr val="000000"/>
              </a:buClr>
              <a:buSzPct val="45000"/>
              <a:buFont typeface="Wingdings" charset="2"/>
              <a:buChar char=""/>
            </a:pPr>
            <a:r>
              <a:rPr b="0" lang="es-ES" sz="2400" spc="-1" strike="noStrike">
                <a:latin typeface="Arial"/>
              </a:rPr>
              <a:t>Tercer nivel del esquema</a:t>
            </a:r>
            <a:endParaRPr b="0" lang="es-ES" sz="2400" spc="-1" strike="noStrike">
              <a:latin typeface="Arial"/>
            </a:endParaRPr>
          </a:p>
          <a:p>
            <a:pPr lvl="3" marL="1728000" indent="-216000">
              <a:spcBef>
                <a:spcPts val="567"/>
              </a:spcBef>
              <a:buClr>
                <a:srgbClr val="000000"/>
              </a:buClr>
              <a:buSzPct val="75000"/>
              <a:buFont typeface="Symbol" charset="2"/>
              <a:buChar char=""/>
            </a:pPr>
            <a:r>
              <a:rPr b="0" lang="es-ES" sz="2000" spc="-1" strike="noStrike">
                <a:latin typeface="Arial"/>
              </a:rPr>
              <a:t>Cuarto nivel del esquema</a:t>
            </a:r>
            <a:endParaRPr b="0" lang="es-ES" sz="2000" spc="-1" strike="noStrike">
              <a:latin typeface="Arial"/>
            </a:endParaRPr>
          </a:p>
          <a:p>
            <a:pPr lvl="4" marL="2160000" indent="-216000">
              <a:spcBef>
                <a:spcPts val="283"/>
              </a:spcBef>
              <a:buClr>
                <a:srgbClr val="000000"/>
              </a:buClr>
              <a:buSzPct val="45000"/>
              <a:buFont typeface="Wingdings" charset="2"/>
              <a:buChar char=""/>
            </a:pPr>
            <a:r>
              <a:rPr b="0" lang="es-ES" sz="2000" spc="-1" strike="noStrike">
                <a:latin typeface="Arial"/>
              </a:rPr>
              <a:t>Quinto nivel del esquema</a:t>
            </a:r>
            <a:endParaRPr b="0" lang="es-ES" sz="2000" spc="-1" strike="noStrike">
              <a:latin typeface="Arial"/>
            </a:endParaRPr>
          </a:p>
          <a:p>
            <a:pPr lvl="5" marL="2592000" indent="-216000">
              <a:spcBef>
                <a:spcPts val="283"/>
              </a:spcBef>
              <a:buClr>
                <a:srgbClr val="000000"/>
              </a:buClr>
              <a:buSzPct val="45000"/>
              <a:buFont typeface="Wingdings" charset="2"/>
              <a:buChar char=""/>
            </a:pPr>
            <a:r>
              <a:rPr b="0" lang="es-ES" sz="2000" spc="-1" strike="noStrike">
                <a:latin typeface="Arial"/>
              </a:rPr>
              <a:t>Sexto nivel del esquema</a:t>
            </a:r>
            <a:endParaRPr b="0" lang="es-ES" sz="2000" spc="-1" strike="noStrike">
              <a:latin typeface="Arial"/>
            </a:endParaRPr>
          </a:p>
          <a:p>
            <a:pPr lvl="6" marL="3024000" indent="-216000">
              <a:spcBef>
                <a:spcPts val="283"/>
              </a:spcBef>
              <a:buClr>
                <a:srgbClr val="000000"/>
              </a:buClr>
              <a:buSzPct val="45000"/>
              <a:buFont typeface="Wingdings" charset="2"/>
              <a:buChar char=""/>
            </a:pPr>
            <a:r>
              <a:rPr b="0" lang="es-ES" sz="2000" spc="-1" strike="noStrike">
                <a:latin typeface="Arial"/>
              </a:rPr>
              <a:t>Séptimo nivel del esquema</a:t>
            </a:r>
            <a:endParaRPr b="0" lang="es-E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Rectangle 8"/>
          <p:cNvSpPr/>
          <p:nvPr/>
        </p:nvSpPr>
        <p:spPr>
          <a:xfrm>
            <a:off x="446400" y="457200"/>
            <a:ext cx="3702240" cy="9396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3" name="Rectangle 9"/>
          <p:cNvSpPr/>
          <p:nvPr/>
        </p:nvSpPr>
        <p:spPr>
          <a:xfrm>
            <a:off x="8042040" y="453600"/>
            <a:ext cx="3702240" cy="9756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4" name="Rectangle 10"/>
          <p:cNvSpPr/>
          <p:nvPr/>
        </p:nvSpPr>
        <p:spPr>
          <a:xfrm>
            <a:off x="4241880" y="457200"/>
            <a:ext cx="3702240" cy="903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s-ES" sz="1800" spc="-1" strike="noStrike">
                <a:latin typeface="Arial"/>
              </a:rPr>
              <a:t>Pulse para editar el formato del texto de título</a:t>
            </a:r>
            <a:endParaRPr b="0" lang="es-ES" sz="1800" spc="-1" strike="noStrike">
              <a:latin typeface="Arial"/>
            </a:endParaRPr>
          </a:p>
        </p:txBody>
      </p:sp>
      <p:sp>
        <p:nvSpPr>
          <p:cNvPr id="136"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latin typeface="Arial"/>
              </a:rPr>
              <a:t>Pulse para editar el formato de texto del esquema</a:t>
            </a:r>
            <a:endParaRPr b="0" lang="es-ES" sz="1800" spc="-1" strike="noStrike">
              <a:latin typeface="Arial"/>
            </a:endParaRPr>
          </a:p>
          <a:p>
            <a:pPr lvl="1" marL="864000" indent="-324000">
              <a:spcBef>
                <a:spcPts val="1134"/>
              </a:spcBef>
              <a:buClr>
                <a:srgbClr val="000000"/>
              </a:buClr>
              <a:buSzPct val="75000"/>
              <a:buFont typeface="Symbol" charset="2"/>
              <a:buChar char=""/>
            </a:pPr>
            <a:r>
              <a:rPr b="0" lang="es-ES" sz="1800" spc="-1" strike="noStrike">
                <a:latin typeface="Arial"/>
              </a:rPr>
              <a:t>Segundo nivel del esquema</a:t>
            </a:r>
            <a:endParaRPr b="0" lang="es-ES" sz="1800" spc="-1" strike="noStrike">
              <a:latin typeface="Arial"/>
            </a:endParaRPr>
          </a:p>
          <a:p>
            <a:pPr lvl="2" marL="1296000" indent="-288000">
              <a:spcBef>
                <a:spcPts val="850"/>
              </a:spcBef>
              <a:buClr>
                <a:srgbClr val="000000"/>
              </a:buClr>
              <a:buSzPct val="45000"/>
              <a:buFont typeface="Wingdings" charset="2"/>
              <a:buChar char=""/>
            </a:pPr>
            <a:r>
              <a:rPr b="0" lang="es-ES" sz="1800" spc="-1" strike="noStrike">
                <a:latin typeface="Arial"/>
              </a:rPr>
              <a:t>Tercer nivel del esquema</a:t>
            </a:r>
            <a:endParaRPr b="0" lang="es-ES" sz="1800" spc="-1" strike="noStrike">
              <a:latin typeface="Arial"/>
            </a:endParaRPr>
          </a:p>
          <a:p>
            <a:pPr lvl="3" marL="1728000" indent="-216000">
              <a:spcBef>
                <a:spcPts val="567"/>
              </a:spcBef>
              <a:buClr>
                <a:srgbClr val="000000"/>
              </a:buClr>
              <a:buSzPct val="75000"/>
              <a:buFont typeface="Symbol" charset="2"/>
              <a:buChar char=""/>
            </a:pPr>
            <a:r>
              <a:rPr b="0" lang="es-ES" sz="1800" spc="-1" strike="noStrike">
                <a:latin typeface="Arial"/>
              </a:rPr>
              <a:t>Cuarto nivel del esquema</a:t>
            </a:r>
            <a:endParaRPr b="0" lang="es-ES" sz="1800" spc="-1" strike="noStrike">
              <a:latin typeface="Arial"/>
            </a:endParaRPr>
          </a:p>
          <a:p>
            <a:pPr lvl="4" marL="2160000" indent="-216000">
              <a:spcBef>
                <a:spcPts val="283"/>
              </a:spcBef>
              <a:buClr>
                <a:srgbClr val="000000"/>
              </a:buClr>
              <a:buSzPct val="45000"/>
              <a:buFont typeface="Wingdings" charset="2"/>
              <a:buChar char=""/>
            </a:pPr>
            <a:r>
              <a:rPr b="0" lang="es-ES" sz="1800" spc="-1" strike="noStrike">
                <a:latin typeface="Arial"/>
              </a:rPr>
              <a:t>Quinto nivel del esquema</a:t>
            </a:r>
            <a:endParaRPr b="0" lang="es-ES" sz="1800" spc="-1" strike="noStrike">
              <a:latin typeface="Arial"/>
            </a:endParaRPr>
          </a:p>
          <a:p>
            <a:pPr lvl="5" marL="2592000" indent="-216000">
              <a:spcBef>
                <a:spcPts val="283"/>
              </a:spcBef>
              <a:buClr>
                <a:srgbClr val="000000"/>
              </a:buClr>
              <a:buSzPct val="45000"/>
              <a:buFont typeface="Wingdings" charset="2"/>
              <a:buChar char=""/>
            </a:pPr>
            <a:r>
              <a:rPr b="0" lang="es-ES" sz="1800" spc="-1" strike="noStrike">
                <a:latin typeface="Arial"/>
              </a:rPr>
              <a:t>Sexto nivel del esquema</a:t>
            </a:r>
            <a:endParaRPr b="0" lang="es-ES" sz="1800" spc="-1" strike="noStrike">
              <a:latin typeface="Arial"/>
            </a:endParaRPr>
          </a:p>
          <a:p>
            <a:pPr lvl="6" marL="3024000" indent="-216000">
              <a:spcBef>
                <a:spcPts val="283"/>
              </a:spcBef>
              <a:buClr>
                <a:srgbClr val="000000"/>
              </a:buClr>
              <a:buSzPct val="45000"/>
              <a:buFont typeface="Wingdings" charset="2"/>
              <a:buChar char=""/>
            </a:pPr>
            <a:r>
              <a:rPr b="0" lang="es-ES" sz="1800" spc="-1" strike="noStrike">
                <a:latin typeface="Arial"/>
              </a:rPr>
              <a:t>Séptimo nivel del esquema</a:t>
            </a:r>
            <a:endParaRPr b="0" lang="es-ES" sz="1800" spc="-1" strike="noStrike">
              <a:latin typeface="Arial"/>
            </a:endParaRPr>
          </a:p>
        </p:txBody>
      </p:sp>
      <p:sp>
        <p:nvSpPr>
          <p:cNvPr id="13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latin typeface="Arial"/>
              </a:rPr>
              <a:t>Pulse para editar el formato de texto del esquema</a:t>
            </a:r>
            <a:endParaRPr b="0" lang="es-ES" sz="1800" spc="-1" strike="noStrike">
              <a:latin typeface="Arial"/>
            </a:endParaRPr>
          </a:p>
          <a:p>
            <a:pPr lvl="1" marL="864000" indent="-324000">
              <a:spcBef>
                <a:spcPts val="1134"/>
              </a:spcBef>
              <a:buClr>
                <a:srgbClr val="000000"/>
              </a:buClr>
              <a:buSzPct val="75000"/>
              <a:buFont typeface="Symbol" charset="2"/>
              <a:buChar char=""/>
            </a:pPr>
            <a:r>
              <a:rPr b="0" lang="es-ES" sz="1800" spc="-1" strike="noStrike">
                <a:latin typeface="Arial"/>
              </a:rPr>
              <a:t>Segundo nivel del esquema</a:t>
            </a:r>
            <a:endParaRPr b="0" lang="es-ES" sz="1800" spc="-1" strike="noStrike">
              <a:latin typeface="Arial"/>
            </a:endParaRPr>
          </a:p>
          <a:p>
            <a:pPr lvl="2" marL="1296000" indent="-288000">
              <a:spcBef>
                <a:spcPts val="850"/>
              </a:spcBef>
              <a:buClr>
                <a:srgbClr val="000000"/>
              </a:buClr>
              <a:buSzPct val="45000"/>
              <a:buFont typeface="Wingdings" charset="2"/>
              <a:buChar char=""/>
            </a:pPr>
            <a:r>
              <a:rPr b="0" lang="es-ES" sz="1800" spc="-1" strike="noStrike">
                <a:latin typeface="Arial"/>
              </a:rPr>
              <a:t>Tercer nivel del esquema</a:t>
            </a:r>
            <a:endParaRPr b="0" lang="es-ES" sz="1800" spc="-1" strike="noStrike">
              <a:latin typeface="Arial"/>
            </a:endParaRPr>
          </a:p>
          <a:p>
            <a:pPr lvl="3" marL="1728000" indent="-216000">
              <a:spcBef>
                <a:spcPts val="567"/>
              </a:spcBef>
              <a:buClr>
                <a:srgbClr val="000000"/>
              </a:buClr>
              <a:buSzPct val="75000"/>
              <a:buFont typeface="Symbol" charset="2"/>
              <a:buChar char=""/>
            </a:pPr>
            <a:r>
              <a:rPr b="0" lang="es-ES" sz="1800" spc="-1" strike="noStrike">
                <a:latin typeface="Arial"/>
              </a:rPr>
              <a:t>Cuarto nivel del esquema</a:t>
            </a:r>
            <a:endParaRPr b="0" lang="es-ES" sz="1800" spc="-1" strike="noStrike">
              <a:latin typeface="Arial"/>
            </a:endParaRPr>
          </a:p>
          <a:p>
            <a:pPr lvl="4" marL="2160000" indent="-216000">
              <a:spcBef>
                <a:spcPts val="283"/>
              </a:spcBef>
              <a:buClr>
                <a:srgbClr val="000000"/>
              </a:buClr>
              <a:buSzPct val="45000"/>
              <a:buFont typeface="Wingdings" charset="2"/>
              <a:buChar char=""/>
            </a:pPr>
            <a:r>
              <a:rPr b="0" lang="es-ES" sz="1800" spc="-1" strike="noStrike">
                <a:latin typeface="Arial"/>
              </a:rPr>
              <a:t>Quinto nivel del esquema</a:t>
            </a:r>
            <a:endParaRPr b="0" lang="es-ES" sz="1800" spc="-1" strike="noStrike">
              <a:latin typeface="Arial"/>
            </a:endParaRPr>
          </a:p>
          <a:p>
            <a:pPr lvl="5" marL="2592000" indent="-216000">
              <a:spcBef>
                <a:spcPts val="283"/>
              </a:spcBef>
              <a:buClr>
                <a:srgbClr val="000000"/>
              </a:buClr>
              <a:buSzPct val="45000"/>
              <a:buFont typeface="Wingdings" charset="2"/>
              <a:buChar char=""/>
            </a:pPr>
            <a:r>
              <a:rPr b="0" lang="es-ES" sz="1800" spc="-1" strike="noStrike">
                <a:latin typeface="Arial"/>
              </a:rPr>
              <a:t>Sexto nivel del esquema</a:t>
            </a:r>
            <a:endParaRPr b="0" lang="es-ES" sz="1800" spc="-1" strike="noStrike">
              <a:latin typeface="Arial"/>
            </a:endParaRPr>
          </a:p>
          <a:p>
            <a:pPr lvl="6" marL="3024000" indent="-216000">
              <a:spcBef>
                <a:spcPts val="283"/>
              </a:spcBef>
              <a:buClr>
                <a:srgbClr val="000000"/>
              </a:buClr>
              <a:buSzPct val="45000"/>
              <a:buFont typeface="Wingdings" charset="2"/>
              <a:buChar char=""/>
            </a:pPr>
            <a:r>
              <a:rPr b="0" lang="es-ES" sz="1800" spc="-1" strike="noStrike">
                <a:latin typeface="Arial"/>
              </a:rPr>
              <a:t>Séptimo nivel del esquema</a:t>
            </a:r>
            <a:endParaRPr b="0" lang="es-ES" sz="1800" spc="-1" strike="noStrike">
              <a:latin typeface="Arial"/>
            </a:endParaRPr>
          </a:p>
        </p:txBody>
      </p:sp>
      <p:sp>
        <p:nvSpPr>
          <p:cNvPr id="138" name="PlaceHolder 4"/>
          <p:cNvSpPr>
            <a:spLocks noGrp="1"/>
          </p:cNvSpPr>
          <p:nvPr>
            <p:ph type="ftr" idx="10"/>
          </p:nvPr>
        </p:nvSpPr>
        <p:spPr>
          <a:xfrm>
            <a:off x="581040" y="6423840"/>
            <a:ext cx="691596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latin typeface="Times New Roman"/>
              </a:defRPr>
            </a:lvl1pPr>
          </a:lstStyle>
          <a:p>
            <a:pPr algn="ctr">
              <a:lnSpc>
                <a:spcPct val="100000"/>
              </a:lnSpc>
              <a:buNone/>
            </a:pPr>
            <a:r>
              <a:rPr b="0" lang="es-ES" sz="1400" spc="-1" strike="noStrike">
                <a:latin typeface="Times New Roman"/>
              </a:rPr>
              <a:t>&lt;pie de página&gt;</a:t>
            </a:r>
            <a:endParaRPr b="0" lang="es-ES" sz="1400" spc="-1" strike="noStrike">
              <a:latin typeface="Times New Roman"/>
            </a:endParaRPr>
          </a:p>
        </p:txBody>
      </p:sp>
      <p:sp>
        <p:nvSpPr>
          <p:cNvPr id="139" name="PlaceHolder 5"/>
          <p:cNvSpPr>
            <a:spLocks noGrp="1"/>
          </p:cNvSpPr>
          <p:nvPr>
            <p:ph type="sldNum" idx="11"/>
          </p:nvPr>
        </p:nvSpPr>
        <p:spPr>
          <a:xfrm>
            <a:off x="10558440" y="6423840"/>
            <a:ext cx="1051560" cy="3639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4D8A3140-DE20-4701-AE4C-39ACBD176F39}"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140" name="PlaceHolder 6"/>
          <p:cNvSpPr>
            <a:spLocks noGrp="1"/>
          </p:cNvSpPr>
          <p:nvPr>
            <p:ph type="dt" idx="12"/>
          </p:nvPr>
        </p:nvSpPr>
        <p:spPr>
          <a:xfrm>
            <a:off x="7606080" y="6423840"/>
            <a:ext cx="284364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Rectangle 8"/>
          <p:cNvSpPr/>
          <p:nvPr/>
        </p:nvSpPr>
        <p:spPr>
          <a:xfrm>
            <a:off x="446400" y="457200"/>
            <a:ext cx="3702240" cy="9396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78" name="Rectangle 9"/>
          <p:cNvSpPr/>
          <p:nvPr/>
        </p:nvSpPr>
        <p:spPr>
          <a:xfrm>
            <a:off x="8042040" y="453600"/>
            <a:ext cx="3702240" cy="9756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79" name="Rectangle 10"/>
          <p:cNvSpPr/>
          <p:nvPr/>
        </p:nvSpPr>
        <p:spPr>
          <a:xfrm>
            <a:off x="4241880" y="457200"/>
            <a:ext cx="3702240" cy="903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s-ES" sz="1800" spc="-1" strike="noStrike">
                <a:latin typeface="Arial"/>
              </a:rPr>
              <a:t>Pulse para editar el formato del texto de título</a:t>
            </a:r>
            <a:endParaRPr b="0" lang="es-ES" sz="1800" spc="-1" strike="noStrike">
              <a:latin typeface="Arial"/>
            </a:endParaRPr>
          </a:p>
        </p:txBody>
      </p:sp>
      <p:sp>
        <p:nvSpPr>
          <p:cNvPr id="181" name="PlaceHolder 2"/>
          <p:cNvSpPr>
            <a:spLocks noGrp="1"/>
          </p:cNvSpPr>
          <p:nvPr>
            <p:ph type="ftr" idx="13"/>
          </p:nvPr>
        </p:nvSpPr>
        <p:spPr>
          <a:xfrm>
            <a:off x="581040" y="6423840"/>
            <a:ext cx="691596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latin typeface="Times New Roman"/>
              </a:defRPr>
            </a:lvl1pPr>
          </a:lstStyle>
          <a:p>
            <a:pPr algn="ctr">
              <a:lnSpc>
                <a:spcPct val="100000"/>
              </a:lnSpc>
              <a:buNone/>
            </a:pPr>
            <a:r>
              <a:rPr b="0" lang="es-ES" sz="1400" spc="-1" strike="noStrike">
                <a:latin typeface="Times New Roman"/>
              </a:rPr>
              <a:t>&lt;pie de página&gt;</a:t>
            </a:r>
            <a:endParaRPr b="0" lang="es-ES" sz="1400" spc="-1" strike="noStrike">
              <a:latin typeface="Times New Roman"/>
            </a:endParaRPr>
          </a:p>
        </p:txBody>
      </p:sp>
      <p:sp>
        <p:nvSpPr>
          <p:cNvPr id="182" name="PlaceHolder 3"/>
          <p:cNvSpPr>
            <a:spLocks noGrp="1"/>
          </p:cNvSpPr>
          <p:nvPr>
            <p:ph type="sldNum" idx="14"/>
          </p:nvPr>
        </p:nvSpPr>
        <p:spPr>
          <a:xfrm>
            <a:off x="10558440" y="6423840"/>
            <a:ext cx="1051560" cy="3639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F15BB0FB-F30F-4F3A-8B82-7FFAB6E95539}"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183" name="PlaceHolder 4"/>
          <p:cNvSpPr>
            <a:spLocks noGrp="1"/>
          </p:cNvSpPr>
          <p:nvPr>
            <p:ph type="dt" idx="15"/>
          </p:nvPr>
        </p:nvSpPr>
        <p:spPr>
          <a:xfrm>
            <a:off x="7606080" y="6423840"/>
            <a:ext cx="284364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
        <p:nvSpPr>
          <p:cNvPr id="18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latin typeface="Arial"/>
              </a:rPr>
              <a:t>Pulse para editar el formato de texto del esquema</a:t>
            </a:r>
            <a:endParaRPr b="0" lang="es-ES" sz="3200" spc="-1" strike="noStrike">
              <a:latin typeface="Arial"/>
            </a:endParaRPr>
          </a:p>
          <a:p>
            <a:pPr lvl="1" marL="864000" indent="-324000">
              <a:spcBef>
                <a:spcPts val="1134"/>
              </a:spcBef>
              <a:buClr>
                <a:srgbClr val="000000"/>
              </a:buClr>
              <a:buSzPct val="75000"/>
              <a:buFont typeface="Symbol" charset="2"/>
              <a:buChar char=""/>
            </a:pPr>
            <a:r>
              <a:rPr b="0" lang="es-ES" sz="2800" spc="-1" strike="noStrike">
                <a:latin typeface="Arial"/>
              </a:rPr>
              <a:t>Segundo nivel del esquema</a:t>
            </a:r>
            <a:endParaRPr b="0" lang="es-ES" sz="2800" spc="-1" strike="noStrike">
              <a:latin typeface="Arial"/>
            </a:endParaRPr>
          </a:p>
          <a:p>
            <a:pPr lvl="2" marL="1296000" indent="-288000">
              <a:spcBef>
                <a:spcPts val="850"/>
              </a:spcBef>
              <a:buClr>
                <a:srgbClr val="000000"/>
              </a:buClr>
              <a:buSzPct val="45000"/>
              <a:buFont typeface="Wingdings" charset="2"/>
              <a:buChar char=""/>
            </a:pPr>
            <a:r>
              <a:rPr b="0" lang="es-ES" sz="2400" spc="-1" strike="noStrike">
                <a:latin typeface="Arial"/>
              </a:rPr>
              <a:t>Tercer nivel del esquema</a:t>
            </a:r>
            <a:endParaRPr b="0" lang="es-ES" sz="2400" spc="-1" strike="noStrike">
              <a:latin typeface="Arial"/>
            </a:endParaRPr>
          </a:p>
          <a:p>
            <a:pPr lvl="3" marL="1728000" indent="-216000">
              <a:spcBef>
                <a:spcPts val="567"/>
              </a:spcBef>
              <a:buClr>
                <a:srgbClr val="000000"/>
              </a:buClr>
              <a:buSzPct val="75000"/>
              <a:buFont typeface="Symbol" charset="2"/>
              <a:buChar char=""/>
            </a:pPr>
            <a:r>
              <a:rPr b="0" lang="es-ES" sz="2000" spc="-1" strike="noStrike">
                <a:latin typeface="Arial"/>
              </a:rPr>
              <a:t>Cuarto nivel del esquema</a:t>
            </a:r>
            <a:endParaRPr b="0" lang="es-ES" sz="2000" spc="-1" strike="noStrike">
              <a:latin typeface="Arial"/>
            </a:endParaRPr>
          </a:p>
          <a:p>
            <a:pPr lvl="4" marL="2160000" indent="-216000">
              <a:spcBef>
                <a:spcPts val="283"/>
              </a:spcBef>
              <a:buClr>
                <a:srgbClr val="000000"/>
              </a:buClr>
              <a:buSzPct val="45000"/>
              <a:buFont typeface="Wingdings" charset="2"/>
              <a:buChar char=""/>
            </a:pPr>
            <a:r>
              <a:rPr b="0" lang="es-ES" sz="2000" spc="-1" strike="noStrike">
                <a:latin typeface="Arial"/>
              </a:rPr>
              <a:t>Quinto nivel del esquema</a:t>
            </a:r>
            <a:endParaRPr b="0" lang="es-ES" sz="2000" spc="-1" strike="noStrike">
              <a:latin typeface="Arial"/>
            </a:endParaRPr>
          </a:p>
          <a:p>
            <a:pPr lvl="5" marL="2592000" indent="-216000">
              <a:spcBef>
                <a:spcPts val="283"/>
              </a:spcBef>
              <a:buClr>
                <a:srgbClr val="000000"/>
              </a:buClr>
              <a:buSzPct val="45000"/>
              <a:buFont typeface="Wingdings" charset="2"/>
              <a:buChar char=""/>
            </a:pPr>
            <a:r>
              <a:rPr b="0" lang="es-ES" sz="2000" spc="-1" strike="noStrike">
                <a:latin typeface="Arial"/>
              </a:rPr>
              <a:t>Sexto nivel del esquema</a:t>
            </a:r>
            <a:endParaRPr b="0" lang="es-ES" sz="2000" spc="-1" strike="noStrike">
              <a:latin typeface="Arial"/>
            </a:endParaRPr>
          </a:p>
          <a:p>
            <a:pPr lvl="6" marL="3024000" indent="-216000">
              <a:spcBef>
                <a:spcPts val="283"/>
              </a:spcBef>
              <a:buClr>
                <a:srgbClr val="000000"/>
              </a:buClr>
              <a:buSzPct val="45000"/>
              <a:buFont typeface="Wingdings" charset="2"/>
              <a:buChar char=""/>
            </a:pPr>
            <a:r>
              <a:rPr b="0" lang="es-ES" sz="2000" spc="-1" strike="noStrike">
                <a:latin typeface="Arial"/>
              </a:rPr>
              <a:t>Séptimo nivel del esquema</a:t>
            </a:r>
            <a:endParaRPr b="0" lang="es-E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5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wmf"/><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3.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53.xml"/><Relationship Id="rId6" Type="http://schemas.openxmlformats.org/officeDocument/2006/relationships/comments" Target="../comments/comment24.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3.xml"/><Relationship Id="rId3" Type="http://schemas.openxmlformats.org/officeDocument/2006/relationships/comments" Target="../comments/comment25.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3.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53.xml"/><Relationship Id="rId4" Type="http://schemas.openxmlformats.org/officeDocument/2006/relationships/comments" Target="../comments/comment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3.xml"/><Relationship Id="rId3"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5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3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3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53.xml"/><Relationship Id="rId3" Type="http://schemas.openxmlformats.org/officeDocument/2006/relationships/comments" Target="../comments/comment39.xml"/>
</Relationships>
</file>

<file path=ppt/slides/_rels/slide4.xml.rels><?xml version="1.0" encoding="UTF-8"?>
<Relationships xmlns="http://schemas.openxmlformats.org/package/2006/relationships"><Relationship Id="rId1" Type="http://schemas.openxmlformats.org/officeDocument/2006/relationships/hyperlink" Target="https://pubmed.ncbi.nlm.nih.gov/15379650/"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40.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3.xml"/><Relationship Id="rId3" Type="http://schemas.openxmlformats.org/officeDocument/2006/relationships/comments" Target="../comments/comment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42.xml"/>
</Relationships>
</file>

<file path=ppt/slides/_rels/slide4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web.stanford.edu/class/cs262/presentations/lecture4.pdf" TargetMode="External"/><Relationship Id="rId3" Type="http://schemas.openxmlformats.org/officeDocument/2006/relationships/slideLayout" Target="../slideLayouts/slideLayout13.xml"/><Relationship Id="rId4" Type="http://schemas.openxmlformats.org/officeDocument/2006/relationships/comments" Target="../comments/comment43.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slideLayout" Target="../slideLayouts/slideLayout13.xml"/><Relationship Id="rId8" Type="http://schemas.openxmlformats.org/officeDocument/2006/relationships/comments" Target="../comments/comment44.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Relationship Id="rId3" Type="http://schemas.openxmlformats.org/officeDocument/2006/relationships/comments" Target="../comments/comment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53.xml"/>
</Relationships>
</file>

<file path=ppt/slides/_rels/slide5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53.xml"/>
</Relationships>
</file>

<file path=ppt/slides/_rels/slide5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53.xml"/>
</Relationships>
</file>

<file path=ppt/slides/_rels/slide5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3.xml"/>
</Relationships>
</file>

<file path=ppt/slides/_rels/slide5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53.xml"/>
</Relationships>
</file>

<file path=ppt/slides/_rels/slide5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hyperlink" Target="http://samtools.github.io/hts-specs/SAMv1.pdf" TargetMode="External"/><Relationship Id="rId3"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hyperlink" Target="https://broadinstitute.github.io/picard/explain-flags.html" TargetMode="External"/><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hyperlink" Target="https://samtools.github.io/hts-specs/SAMtags.pdf" TargetMode="External"/><Relationship Id="rId4"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64.xml"/>
</Relationships>
</file>

<file path=ppt/slides/_rels/slide6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53.xml"/>
</Relationships>
</file>

<file path=ppt/slides/_rels/slide66.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3.xml"/><Relationship Id="rId3" Type="http://schemas.openxmlformats.org/officeDocument/2006/relationships/comments" Target="../comments/comment66.xml"/>
</Relationships>
</file>

<file path=ppt/slides/_rels/slide6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53.xml"/><Relationship Id="rId3" Type="http://schemas.openxmlformats.org/officeDocument/2006/relationships/comments" Target="../comments/comment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comments" Target="../comments/comment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70.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72.xml"/>
</Relationships>
</file>

<file path=ppt/slides/_rels/slide7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53.xml"/>
</Relationships>
</file>

<file path=ppt/slides/_rels/slide7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Relationship Id="rId3" Type="http://schemas.openxmlformats.org/officeDocument/2006/relationships/comments" Target="../comments/comment74.xml"/>
</Relationships>
</file>

<file path=ppt/slides/_rels/slide7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53.xml"/>
</Relationships>
</file>

<file path=ppt/slides/_rels/slide7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53.xml"/>
</Relationships>
</file>

<file path=ppt/slides/_rels/slide78.xml.rels><?xml version="1.0" encoding="UTF-8"?>
<Relationships xmlns="http://schemas.openxmlformats.org/package/2006/relationships"><Relationship Id="rId1" Type="http://schemas.openxmlformats.org/officeDocument/2006/relationships/image" Target="../media/image65.gif"/><Relationship Id="rId2" Type="http://schemas.openxmlformats.org/officeDocument/2006/relationships/image" Target="../media/image66.gif"/><Relationship Id="rId3" Type="http://schemas.openxmlformats.org/officeDocument/2006/relationships/image" Target="../media/image67.gif"/><Relationship Id="rId4" Type="http://schemas.openxmlformats.org/officeDocument/2006/relationships/image" Target="../media/image68.gif"/><Relationship Id="rId5" Type="http://schemas.openxmlformats.org/officeDocument/2006/relationships/image" Target="../media/image69.gif"/><Relationship Id="rId6" Type="http://schemas.openxmlformats.org/officeDocument/2006/relationships/slideLayout" Target="../slideLayouts/slideLayout13.xml"/><Relationship Id="rId7" Type="http://schemas.openxmlformats.org/officeDocument/2006/relationships/comments" Target="../comments/comment78.xml"/>
</Relationships>
</file>

<file path=ppt/slides/_rels/slide79.xml.rels><?xml version="1.0" encoding="UTF-8"?>
<Relationships xmlns="http://schemas.openxmlformats.org/package/2006/relationships"><Relationship Id="rId1" Type="http://schemas.openxmlformats.org/officeDocument/2006/relationships/image" Target="../media/image70.gif"/><Relationship Id="rId2" Type="http://schemas.openxmlformats.org/officeDocument/2006/relationships/image" Target="../media/image71.gif"/><Relationship Id="rId3" Type="http://schemas.openxmlformats.org/officeDocument/2006/relationships/image" Target="../media/image72.gif"/><Relationship Id="rId4" Type="http://schemas.openxmlformats.org/officeDocument/2006/relationships/image" Target="../media/image73.gif"/><Relationship Id="rId5" Type="http://schemas.openxmlformats.org/officeDocument/2006/relationships/image" Target="../media/image74.gif"/><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comments" Target="../comments/comment8.xml"/><Relationship Id="rId5"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Relationship Id="rId3" Type="http://schemas.openxmlformats.org/officeDocument/2006/relationships/comments" Target="../comments/comment80.xml"/>
</Relationships>
</file>

<file path=ppt/slides/_rels/slide81.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3.xml"/><Relationship Id="rId3" Type="http://schemas.openxmlformats.org/officeDocument/2006/relationships/comments" Target="../comments/comment81.xml"/>
</Relationships>
</file>

<file path=ppt/slides/_rels/slide82.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3.xml"/><Relationship Id="rId3" Type="http://schemas.openxmlformats.org/officeDocument/2006/relationships/comments" Target="../comments/comment82.xml"/>
</Relationships>
</file>

<file path=ppt/slides/_rels/slide83.xml.rels><?xml version="1.0" encoding="UTF-8"?>
<Relationships xmlns="http://schemas.openxmlformats.org/package/2006/relationships"><Relationship Id="rId1" Type="http://schemas.openxmlformats.org/officeDocument/2006/relationships/image" Target="../media/image78.gif"/><Relationship Id="rId2" Type="http://schemas.openxmlformats.org/officeDocument/2006/relationships/image" Target="../media/image79.gif"/><Relationship Id="rId3" Type="http://schemas.openxmlformats.org/officeDocument/2006/relationships/image" Target="../media/image80.gif"/><Relationship Id="rId4" Type="http://schemas.openxmlformats.org/officeDocument/2006/relationships/image" Target="../media/image81.gif"/><Relationship Id="rId5" Type="http://schemas.openxmlformats.org/officeDocument/2006/relationships/image" Target="../media/image82.gif"/><Relationship Id="rId6"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3.xml"/><Relationship Id="rId5" Type="http://schemas.openxmlformats.org/officeDocument/2006/relationships/comments" Target="../comments/comment84.xml"/>
</Relationships>
</file>

<file path=ppt/slides/_rels/slide8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oleObject" Target="../embeddings/oleObject1.bin"/><Relationship Id="rId4" Type="http://schemas.openxmlformats.org/officeDocument/2006/relationships/image" Target="../media/image89.wmf"/><Relationship Id="rId5" Type="http://schemas.openxmlformats.org/officeDocument/2006/relationships/image" Target="../media/image90.wmf"/><Relationship Id="rId6"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comments" Target="../comments/comment87.xml"/>
</Relationships>
</file>

<file path=ppt/slides/_rels/slide8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Relationship Id="rId4" Type="http://schemas.openxmlformats.org/officeDocument/2006/relationships/comments" Target="../comments/comment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omments" Target="../comments/comment89.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3.xml"/><Relationship Id="rId3" Type="http://schemas.openxmlformats.org/officeDocument/2006/relationships/comments" Target="../comments/comment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446400" y="666720"/>
            <a:ext cx="10992600" cy="1473840"/>
          </a:xfrm>
          <a:prstGeom prst="rect">
            <a:avLst/>
          </a:prstGeom>
          <a:noFill/>
          <a:ln w="0">
            <a:noFill/>
          </a:ln>
        </p:spPr>
        <p:txBody>
          <a:bodyPr lIns="0" rIns="0" tIns="0" bIns="0" anchor="b">
            <a:normAutofit/>
          </a:bodyPr>
          <a:p>
            <a:pPr algn="ctr">
              <a:lnSpc>
                <a:spcPct val="100000"/>
              </a:lnSpc>
              <a:buNone/>
            </a:pPr>
            <a:r>
              <a:rPr b="0" lang="en-US" sz="6000" spc="-1" strike="noStrike" cap="all">
                <a:solidFill>
                  <a:srgbClr val="404040"/>
                </a:solidFill>
                <a:latin typeface="Franklin Gothic Demi"/>
              </a:rPr>
              <a:t>RNA-Seq</a:t>
            </a:r>
            <a:endParaRPr b="0" lang="es-ES" sz="6000" spc="-1" strike="noStrike">
              <a:latin typeface="Arial"/>
            </a:endParaRPr>
          </a:p>
        </p:txBody>
      </p:sp>
      <p:pic>
        <p:nvPicPr>
          <p:cNvPr id="228" name="Picture 5" descr="A close up of a logo&#10;&#10;Description automatically generated"/>
          <p:cNvPicPr/>
          <p:nvPr/>
        </p:nvPicPr>
        <p:blipFill>
          <a:blip r:embed="rId1"/>
          <a:stretch/>
        </p:blipFill>
        <p:spPr>
          <a:xfrm>
            <a:off x="448560" y="3081960"/>
            <a:ext cx="11259720" cy="3309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0" name="Group 1"/>
          <p:cNvGrpSpPr/>
          <p:nvPr/>
        </p:nvGrpSpPr>
        <p:grpSpPr>
          <a:xfrm>
            <a:off x="1519560" y="1768320"/>
            <a:ext cx="8639640" cy="4657680"/>
            <a:chOff x="1519560" y="1768320"/>
            <a:chExt cx="8639640" cy="4657680"/>
          </a:xfrm>
        </p:grpSpPr>
        <p:grpSp>
          <p:nvGrpSpPr>
            <p:cNvPr id="261" name="Agrupar 2"/>
            <p:cNvGrpSpPr/>
            <p:nvPr/>
          </p:nvGrpSpPr>
          <p:grpSpPr>
            <a:xfrm>
              <a:off x="1519560" y="1768320"/>
              <a:ext cx="7487640" cy="4657680"/>
              <a:chOff x="1519560" y="1768320"/>
              <a:chExt cx="7487640" cy="4657680"/>
            </a:xfrm>
          </p:grpSpPr>
          <p:grpSp>
            <p:nvGrpSpPr>
              <p:cNvPr id="262" name="6 Diagrama"/>
              <p:cNvGrpSpPr/>
              <p:nvPr/>
            </p:nvGrpSpPr>
            <p:grpSpPr>
              <a:xfrm>
                <a:off x="1519560" y="1768320"/>
                <a:ext cx="6551640" cy="3878640"/>
                <a:chOff x="1519560" y="1768320"/>
                <a:chExt cx="6551640" cy="3878640"/>
              </a:xfrm>
            </p:grpSpPr>
            <p:sp>
              <p:nvSpPr>
                <p:cNvPr id="263" name=""/>
                <p:cNvSpPr/>
                <p:nvPr/>
              </p:nvSpPr>
              <p:spPr>
                <a:xfrm>
                  <a:off x="1519560" y="1768320"/>
                  <a:ext cx="6551640" cy="3878640"/>
                </a:xfrm>
                <a:prstGeom prst="rect">
                  <a:avLst/>
                </a:prstGeom>
                <a:noFill/>
                <a:ln w="0">
                  <a:noFill/>
                </a:ln>
              </p:spPr>
              <p:style>
                <a:lnRef idx="0"/>
                <a:fillRef idx="0"/>
                <a:effectRef idx="0"/>
                <a:fontRef idx="minor"/>
              </p:style>
            </p:sp>
            <p:sp>
              <p:nvSpPr>
                <p:cNvPr id="264" name=""/>
                <p:cNvSpPr/>
                <p:nvPr/>
              </p:nvSpPr>
              <p:spPr>
                <a:xfrm>
                  <a:off x="1591560" y="17683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265" name=""/>
                <p:cNvSpPr/>
                <p:nvPr/>
              </p:nvSpPr>
              <p:spPr>
                <a:xfrm>
                  <a:off x="1879560" y="256356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266" name=""/>
                <p:cNvSpPr/>
                <p:nvPr/>
              </p:nvSpPr>
              <p:spPr>
                <a:xfrm>
                  <a:off x="2743560" y="3359160"/>
                  <a:ext cx="4261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267" name=""/>
                <p:cNvSpPr/>
                <p:nvPr/>
              </p:nvSpPr>
              <p:spPr>
                <a:xfrm>
                  <a:off x="3175560" y="4154400"/>
                  <a:ext cx="4468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268" name=""/>
                <p:cNvSpPr/>
                <p:nvPr/>
              </p:nvSpPr>
              <p:spPr>
                <a:xfrm>
                  <a:off x="4034880" y="4949640"/>
                  <a:ext cx="4036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269" name=""/>
                <p:cNvSpPr/>
                <p:nvPr/>
              </p:nvSpPr>
              <p:spPr>
                <a:xfrm>
                  <a:off x="4903920" y="227844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270" name=""/>
                <p:cNvSpPr/>
                <p:nvPr/>
              </p:nvSpPr>
              <p:spPr>
                <a:xfrm>
                  <a:off x="5623920" y="307368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271" name=""/>
                <p:cNvSpPr/>
                <p:nvPr/>
              </p:nvSpPr>
              <p:spPr>
                <a:xfrm>
                  <a:off x="6199920" y="38574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272" name=""/>
                <p:cNvSpPr/>
                <p:nvPr/>
              </p:nvSpPr>
              <p:spPr>
                <a:xfrm>
                  <a:off x="6847920" y="4660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273" name="Agrupar 5"/>
              <p:cNvGrpSpPr/>
              <p:nvPr/>
            </p:nvGrpSpPr>
            <p:grpSpPr>
              <a:xfrm>
                <a:off x="4572720" y="5728680"/>
                <a:ext cx="4434480" cy="697320"/>
                <a:chOff x="4572720" y="5728680"/>
                <a:chExt cx="4434480" cy="697320"/>
              </a:xfrm>
            </p:grpSpPr>
            <p:sp>
              <p:nvSpPr>
                <p:cNvPr id="274" name="Rectángulo redondeado 7"/>
                <p:cNvSpPr/>
                <p:nvPr/>
              </p:nvSpPr>
              <p:spPr>
                <a:xfrm>
                  <a:off x="4572720" y="5728680"/>
                  <a:ext cx="443448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75" name="Rectángulo 8"/>
                <p:cNvSpPr/>
                <p:nvPr/>
              </p:nvSpPr>
              <p:spPr>
                <a:xfrm>
                  <a:off x="4822560" y="57492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Statistical Analysis</a:t>
                  </a:r>
                  <a:endParaRPr b="0" lang="es-ES" sz="2300" spc="-1" strike="noStrike">
                    <a:latin typeface="Arial"/>
                  </a:endParaRPr>
                </a:p>
              </p:txBody>
            </p:sp>
          </p:grpSp>
          <p:grpSp>
            <p:nvGrpSpPr>
              <p:cNvPr id="276" name="Agrupar 9"/>
              <p:cNvGrpSpPr/>
              <p:nvPr/>
            </p:nvGrpSpPr>
            <p:grpSpPr>
              <a:xfrm>
                <a:off x="6806160" y="5440680"/>
                <a:ext cx="473040" cy="452880"/>
                <a:chOff x="6806160" y="5440680"/>
                <a:chExt cx="473040" cy="452880"/>
              </a:xfrm>
            </p:grpSpPr>
            <p:sp>
              <p:nvSpPr>
                <p:cNvPr id="277" name="Flecha abajo 10"/>
                <p:cNvSpPr/>
                <p:nvPr/>
              </p:nvSpPr>
              <p:spPr>
                <a:xfrm>
                  <a:off x="6826320" y="544068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278" name="Flecha abajo 4"/>
                <p:cNvSpPr/>
                <p:nvPr/>
              </p:nvSpPr>
              <p:spPr>
                <a:xfrm>
                  <a:off x="6806160" y="5440680"/>
                  <a:ext cx="248760" cy="340560"/>
                </a:xfrm>
                <a:prstGeom prst="rect">
                  <a:avLst/>
                </a:prstGeom>
                <a:noFill/>
                <a:ln w="0">
                  <a:noFill/>
                </a:ln>
              </p:spPr>
              <p:style>
                <a:lnRef idx="0"/>
                <a:fillRef idx="0"/>
                <a:effectRef idx="0"/>
                <a:fontRef idx="minor"/>
              </p:style>
            </p:sp>
          </p:grpSp>
        </p:grpSp>
        <p:grpSp>
          <p:nvGrpSpPr>
            <p:cNvPr id="279" name="13 Grupo"/>
            <p:cNvGrpSpPr/>
            <p:nvPr/>
          </p:nvGrpSpPr>
          <p:grpSpPr>
            <a:xfrm>
              <a:off x="6364440" y="2560320"/>
              <a:ext cx="3794760" cy="697320"/>
              <a:chOff x="6364440" y="2560320"/>
              <a:chExt cx="3794760" cy="697320"/>
            </a:xfrm>
          </p:grpSpPr>
          <p:sp>
            <p:nvSpPr>
              <p:cNvPr id="280" name="17 Rectángulo redondeado"/>
              <p:cNvSpPr/>
              <p:nvPr/>
            </p:nvSpPr>
            <p:spPr>
              <a:xfrm>
                <a:off x="6364440" y="2560320"/>
                <a:ext cx="379476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281" name="18 Rectángulo"/>
              <p:cNvSpPr/>
              <p:nvPr/>
            </p:nvSpPr>
            <p:spPr>
              <a:xfrm>
                <a:off x="6382080" y="25808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282" name="14 Grupo"/>
            <p:cNvGrpSpPr/>
            <p:nvPr/>
          </p:nvGrpSpPr>
          <p:grpSpPr>
            <a:xfrm>
              <a:off x="6610320" y="3070440"/>
              <a:ext cx="452880" cy="452880"/>
              <a:chOff x="6610320" y="3070440"/>
              <a:chExt cx="452880" cy="452880"/>
            </a:xfrm>
          </p:grpSpPr>
          <p:sp>
            <p:nvSpPr>
              <p:cNvPr id="283" name="15 Flecha abajo"/>
              <p:cNvSpPr/>
              <p:nvPr/>
            </p:nvSpPr>
            <p:spPr>
              <a:xfrm>
                <a:off x="6610320" y="307044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284" name="Flecha abajo 6"/>
              <p:cNvSpPr/>
              <p:nvPr/>
            </p:nvSpPr>
            <p:spPr>
              <a:xfrm>
                <a:off x="6712200" y="3070440"/>
                <a:ext cx="248760" cy="340560"/>
              </a:xfrm>
              <a:prstGeom prst="rect">
                <a:avLst/>
              </a:prstGeom>
              <a:noFill/>
              <a:ln w="0">
                <a:noFill/>
              </a:ln>
            </p:spPr>
            <p:style>
              <a:lnRef idx="0"/>
              <a:fillRef idx="0"/>
              <a:effectRef idx="0"/>
              <a:fontRef idx="minor"/>
            </p:style>
          </p:sp>
        </p:grpSp>
        <p:grpSp>
          <p:nvGrpSpPr>
            <p:cNvPr id="285" name="19 Grupo"/>
            <p:cNvGrpSpPr/>
            <p:nvPr/>
          </p:nvGrpSpPr>
          <p:grpSpPr>
            <a:xfrm>
              <a:off x="7136280" y="3070440"/>
              <a:ext cx="452880" cy="1216800"/>
              <a:chOff x="7136280" y="3070440"/>
              <a:chExt cx="452880" cy="1216800"/>
            </a:xfrm>
          </p:grpSpPr>
          <p:sp>
            <p:nvSpPr>
              <p:cNvPr id="286" name="20 Flecha abajo"/>
              <p:cNvSpPr/>
              <p:nvPr/>
            </p:nvSpPr>
            <p:spPr>
              <a:xfrm>
                <a:off x="7136280" y="307044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287" name="Flecha abajo 6"/>
              <p:cNvSpPr/>
              <p:nvPr/>
            </p:nvSpPr>
            <p:spPr>
              <a:xfrm>
                <a:off x="7238160" y="3070440"/>
                <a:ext cx="248760" cy="915480"/>
              </a:xfrm>
              <a:prstGeom prst="rect">
                <a:avLst/>
              </a:prstGeom>
              <a:noFill/>
              <a:ln w="0">
                <a:noFill/>
              </a:ln>
            </p:spPr>
            <p:style>
              <a:lnRef idx="0"/>
              <a:fillRef idx="0"/>
              <a:effectRef idx="0"/>
              <a:fontRef idx="minor"/>
            </p:style>
          </p:sp>
        </p:grpSp>
        <p:grpSp>
          <p:nvGrpSpPr>
            <p:cNvPr id="288" name="22 Grupo"/>
            <p:cNvGrpSpPr/>
            <p:nvPr/>
          </p:nvGrpSpPr>
          <p:grpSpPr>
            <a:xfrm>
              <a:off x="7695720" y="3070440"/>
              <a:ext cx="452880" cy="1937160"/>
              <a:chOff x="7695720" y="3070440"/>
              <a:chExt cx="452880" cy="1937160"/>
            </a:xfrm>
          </p:grpSpPr>
          <p:sp>
            <p:nvSpPr>
              <p:cNvPr id="289" name="23 Flecha abajo"/>
              <p:cNvSpPr/>
              <p:nvPr/>
            </p:nvSpPr>
            <p:spPr>
              <a:xfrm>
                <a:off x="7695720" y="307044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290" name="Flecha abajo 6"/>
              <p:cNvSpPr/>
              <p:nvPr/>
            </p:nvSpPr>
            <p:spPr>
              <a:xfrm>
                <a:off x="7797600" y="3070440"/>
                <a:ext cx="248760" cy="1457280"/>
              </a:xfrm>
              <a:prstGeom prst="rect">
                <a:avLst/>
              </a:prstGeom>
              <a:noFill/>
              <a:ln w="0">
                <a:noFill/>
              </a:ln>
            </p:spPr>
            <p:style>
              <a:lnRef idx="0"/>
              <a:fillRef idx="0"/>
              <a:effectRef idx="0"/>
              <a:fontRef idx="minor"/>
            </p:style>
          </p:sp>
        </p:grpSp>
        <p:grpSp>
          <p:nvGrpSpPr>
            <p:cNvPr id="291" name="25 Grupo"/>
            <p:cNvGrpSpPr/>
            <p:nvPr/>
          </p:nvGrpSpPr>
          <p:grpSpPr>
            <a:xfrm>
              <a:off x="8239320" y="3070440"/>
              <a:ext cx="452880" cy="2677680"/>
              <a:chOff x="8239320" y="3070440"/>
              <a:chExt cx="452880" cy="2677680"/>
            </a:xfrm>
          </p:grpSpPr>
          <p:sp>
            <p:nvSpPr>
              <p:cNvPr id="292" name="26 Flecha abajo"/>
              <p:cNvSpPr/>
              <p:nvPr/>
            </p:nvSpPr>
            <p:spPr>
              <a:xfrm>
                <a:off x="8239320" y="307044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293" name="Flecha abajo 6"/>
              <p:cNvSpPr/>
              <p:nvPr/>
            </p:nvSpPr>
            <p:spPr>
              <a:xfrm>
                <a:off x="8341200" y="3070440"/>
                <a:ext cx="248760" cy="2014560"/>
              </a:xfrm>
              <a:prstGeom prst="rect">
                <a:avLst/>
              </a:prstGeom>
              <a:noFill/>
              <a:ln w="0">
                <a:noFill/>
              </a:ln>
            </p:spPr>
            <p:style>
              <a:lnRef idx="0"/>
              <a:fillRef idx="0"/>
              <a:effectRef idx="0"/>
              <a:fontRef idx="minor"/>
            </p:style>
          </p:sp>
        </p:grpSp>
      </p:grpSp>
      <p:sp>
        <p:nvSpPr>
          <p:cNvPr id="294" name="PlaceHolder 1"/>
          <p:cNvSpPr>
            <a:spLocks noGrp="1"/>
          </p:cNvSpPr>
          <p:nvPr>
            <p:ph type="title"/>
          </p:nvPr>
        </p:nvSpPr>
        <p:spPr>
          <a:xfrm>
            <a:off x="576360" y="730080"/>
            <a:ext cx="11028960" cy="986400"/>
          </a:xfrm>
          <a:prstGeom prst="rect">
            <a:avLst/>
          </a:prstGeom>
          <a:noFill/>
          <a:ln w="0">
            <a:noFill/>
          </a:ln>
        </p:spPr>
        <p:txBody>
          <a:bodyPr lIns="0" rIns="0" tIns="0" bIns="0" anchor="ctr">
            <a:normAutofit/>
          </a:bodyPr>
          <a:p>
            <a:pPr>
              <a:lnSpc>
                <a:spcPct val="100000"/>
              </a:lnSpc>
              <a:buNone/>
            </a:pPr>
            <a:r>
              <a:rPr b="1" lang="en-GB" sz="4000" spc="-1" strike="noStrike" cap="all">
                <a:solidFill>
                  <a:srgbClr val="404040"/>
                </a:solidFill>
                <a:latin typeface="Calibri"/>
              </a:rPr>
              <a:t>NGS Analysis WorkFlow</a:t>
            </a:r>
            <a:endParaRPr b="0" lang="es-E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adroTexto 3"/>
          <p:cNvSpPr/>
          <p:nvPr/>
        </p:nvSpPr>
        <p:spPr>
          <a:xfrm>
            <a:off x="3348000" y="1688760"/>
            <a:ext cx="49392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800" spc="-1" strike="noStrike">
                <a:solidFill>
                  <a:srgbClr val="000000"/>
                </a:solidFill>
                <a:latin typeface="Franklin Gothic Book"/>
                <a:ea typeface="DejaVu Sans"/>
              </a:rPr>
              <a:t>A file with Millions of reads</a:t>
            </a:r>
            <a:endParaRPr b="0" lang="es-ES" sz="2800" spc="-1" strike="noStrike">
              <a:latin typeface="Arial"/>
            </a:endParaRPr>
          </a:p>
        </p:txBody>
      </p:sp>
      <p:sp>
        <p:nvSpPr>
          <p:cNvPr id="296" name="CuadroTexto 5"/>
          <p:cNvSpPr/>
          <p:nvPr/>
        </p:nvSpPr>
        <p:spPr>
          <a:xfrm>
            <a:off x="2093040" y="4057560"/>
            <a:ext cx="9204840" cy="1186920"/>
          </a:xfrm>
          <a:prstGeom prst="rect">
            <a:avLst/>
          </a:prstGeom>
          <a:solidFill>
            <a:schemeClr val="bg1"/>
          </a:solidFill>
          <a:ln w="0">
            <a:noFill/>
          </a:ln>
          <a:effectLst>
            <a:outerShdw algn="tl" blurRad="50760" dir="2700000" dist="37674" rotWithShape="0">
              <a:srgbClr val="000000">
                <a:alpha val="43000"/>
              </a:srgbClr>
            </a:outerShdw>
          </a:effectLst>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Calibri"/>
                <a:ea typeface="DejaVu Sans"/>
              </a:rPr>
              <a:t>@SEQ_ID</a:t>
            </a: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GATTTGGGGTTCAAAGCAGTATCGATCAAATAGTAAATCCATTTGTTCAACTCACAGTTT</a:t>
            </a: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 SEQ_ID</a:t>
            </a: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!''*((((***+))%%%++)(%%%%).1***-+*''))**55CCF&gt;&gt;&gt;&gt;&gt;&gt;CCCCCCC65 </a:t>
            </a:r>
            <a:endParaRPr b="0" lang="es-ES" sz="1800" spc="-1" strike="noStrike">
              <a:latin typeface="Arial"/>
            </a:endParaRPr>
          </a:p>
        </p:txBody>
      </p:sp>
      <p:sp>
        <p:nvSpPr>
          <p:cNvPr id="297" name="CuadroTexto 6"/>
          <p:cNvSpPr/>
          <p:nvPr/>
        </p:nvSpPr>
        <p:spPr>
          <a:xfrm>
            <a:off x="1866240" y="2286000"/>
            <a:ext cx="67345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400" spc="-1" strike="noStrike">
                <a:solidFill>
                  <a:srgbClr val="ff0000"/>
                </a:solidFill>
                <a:latin typeface="Franklin Gothic Book"/>
                <a:ea typeface="DejaVu Sans"/>
              </a:rPr>
              <a:t>FASTQ file format</a:t>
            </a:r>
            <a:r>
              <a:rPr b="0" lang="en-GB" sz="2400" spc="-1" strike="noStrike">
                <a:solidFill>
                  <a:srgbClr val="000000"/>
                </a:solidFill>
                <a:latin typeface="Franklin Gothic Book"/>
                <a:ea typeface="DejaVu Sans"/>
              </a:rPr>
              <a:t>: Millions of 4 line records</a:t>
            </a:r>
            <a:endParaRPr b="0" lang="es-ES" sz="2400" spc="-1" strike="noStrike">
              <a:latin typeface="Arial"/>
            </a:endParaRPr>
          </a:p>
        </p:txBody>
      </p:sp>
      <p:sp>
        <p:nvSpPr>
          <p:cNvPr id="298" name="CuadroTexto 7"/>
          <p:cNvSpPr/>
          <p:nvPr/>
        </p:nvSpPr>
        <p:spPr>
          <a:xfrm>
            <a:off x="2188800" y="2895480"/>
            <a:ext cx="24487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400" spc="-1" strike="noStrike">
                <a:solidFill>
                  <a:srgbClr val="000000"/>
                </a:solidFill>
                <a:latin typeface="Franklin Gothic Book"/>
                <a:ea typeface="DejaVu Sans"/>
              </a:rPr>
              <a:t>Record format:</a:t>
            </a:r>
            <a:endParaRPr b="0" lang="es-ES" sz="2400" spc="-1" strike="noStrike">
              <a:latin typeface="Arial"/>
            </a:endParaRPr>
          </a:p>
        </p:txBody>
      </p:sp>
      <p:sp>
        <p:nvSpPr>
          <p:cNvPr id="299" name="CuadroTexto 8"/>
          <p:cNvSpPr/>
          <p:nvPr/>
        </p:nvSpPr>
        <p:spPr>
          <a:xfrm>
            <a:off x="1311120" y="3657600"/>
            <a:ext cx="2621160" cy="363960"/>
          </a:xfrm>
          <a:prstGeom prst="rect">
            <a:avLst/>
          </a:prstGeom>
          <a:noFill/>
          <a:ln w="0">
            <a:noFill/>
          </a:ln>
          <a:effectLst>
            <a:outerShdw algn="br" blurRad="50760" dir="2700000" dist="37674">
              <a:srgbClr val="000000">
                <a:alpha val="43000"/>
              </a:srgbClr>
            </a:outerShdw>
          </a:effectLst>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Line 1: @ + Identifier</a:t>
            </a:r>
            <a:endParaRPr b="0" lang="es-ES" sz="1800" spc="-1" strike="noStrike">
              <a:latin typeface="Arial"/>
            </a:endParaRPr>
          </a:p>
        </p:txBody>
      </p:sp>
      <p:sp>
        <p:nvSpPr>
          <p:cNvPr id="300" name="CuadroTexto 9"/>
          <p:cNvSpPr/>
          <p:nvPr/>
        </p:nvSpPr>
        <p:spPr>
          <a:xfrm>
            <a:off x="7101360" y="3429000"/>
            <a:ext cx="2150280" cy="363960"/>
          </a:xfrm>
          <a:prstGeom prst="rect">
            <a:avLst/>
          </a:prstGeom>
          <a:noFill/>
          <a:ln w="0">
            <a:noFill/>
          </a:ln>
          <a:effectLst>
            <a:outerShdw algn="br" blurRad="50760" dir="2700000" dist="37674">
              <a:srgbClr val="000000">
                <a:alpha val="43000"/>
              </a:srgbClr>
            </a:outerShdw>
          </a:effectLst>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Line 2: Sequence</a:t>
            </a:r>
            <a:endParaRPr b="0" lang="es-ES" sz="1800" spc="-1" strike="noStrike">
              <a:latin typeface="Arial"/>
            </a:endParaRPr>
          </a:p>
        </p:txBody>
      </p:sp>
      <p:sp>
        <p:nvSpPr>
          <p:cNvPr id="301" name="CuadroTexto 10"/>
          <p:cNvSpPr/>
          <p:nvPr/>
        </p:nvSpPr>
        <p:spPr>
          <a:xfrm>
            <a:off x="1600200" y="5181480"/>
            <a:ext cx="2208600" cy="912600"/>
          </a:xfrm>
          <a:prstGeom prst="rect">
            <a:avLst/>
          </a:prstGeom>
          <a:noFill/>
          <a:ln w="0">
            <a:noFill/>
          </a:ln>
          <a:effectLst>
            <a:outerShdw algn="br" blurRad="50760" dir="2700000" dist="37674">
              <a:srgbClr val="000000">
                <a:alpha val="43000"/>
              </a:srgbClr>
            </a:outerShdw>
          </a:effectLst>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Line 3: “+” + Identifier (optional)</a:t>
            </a:r>
            <a:endParaRPr b="0" lang="es-ES" sz="1800" spc="-1" strike="noStrike">
              <a:latin typeface="Arial"/>
            </a:endParaRPr>
          </a:p>
        </p:txBody>
      </p:sp>
      <p:sp>
        <p:nvSpPr>
          <p:cNvPr id="302" name="CuadroTexto 11"/>
          <p:cNvSpPr/>
          <p:nvPr/>
        </p:nvSpPr>
        <p:spPr>
          <a:xfrm>
            <a:off x="5181480" y="5715000"/>
            <a:ext cx="2818440" cy="638280"/>
          </a:xfrm>
          <a:prstGeom prst="rect">
            <a:avLst/>
          </a:prstGeom>
          <a:noFill/>
          <a:ln w="0">
            <a:noFill/>
          </a:ln>
          <a:effectLst>
            <a:outerShdw algn="br" blurRad="50760" dir="2700000" dist="37674">
              <a:srgbClr val="000000">
                <a:alpha val="43000"/>
              </a:srgbClr>
            </a:outerShdw>
          </a:effectLst>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Line 4: Phred based Quality Score</a:t>
            </a:r>
            <a:endParaRPr b="0" lang="es-ES" sz="1800" spc="-1" strike="noStrike">
              <a:latin typeface="Arial"/>
            </a:endParaRPr>
          </a:p>
        </p:txBody>
      </p:sp>
      <p:sp>
        <p:nvSpPr>
          <p:cNvPr id="303" name="Conector recto de flecha 13"/>
          <p:cNvSpPr/>
          <p:nvPr/>
        </p:nvSpPr>
        <p:spPr>
          <a:xfrm flipH="1">
            <a:off x="6627960" y="3798360"/>
            <a:ext cx="1546200" cy="620280"/>
          </a:xfrm>
          <a:custGeom>
            <a:avLst/>
            <a:gdLst/>
            <a:ahLst/>
            <a:rect l="l" t="t" r="r" b="b"/>
            <a:pathLst>
              <a:path w="21600" h="21600">
                <a:moveTo>
                  <a:pt x="0" y="0"/>
                </a:moveTo>
                <a:lnTo>
                  <a:pt x="21600" y="21600"/>
                </a:lnTo>
              </a:path>
            </a:pathLst>
          </a:custGeom>
          <a:noFill/>
          <a:ln cap="rnd">
            <a:solidFill>
              <a:srgbClr val="b10021"/>
            </a:solidFill>
            <a:round/>
            <a:tailEnd len="med" type="arrow"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04" name="Conector recto de flecha 15"/>
          <p:cNvSpPr/>
          <p:nvPr/>
        </p:nvSpPr>
        <p:spPr>
          <a:xfrm flipV="1">
            <a:off x="6591240" y="5256360"/>
            <a:ext cx="265680" cy="456120"/>
          </a:xfrm>
          <a:custGeom>
            <a:avLst/>
            <a:gdLst/>
            <a:ahLst/>
            <a:rect l="l" t="t" r="r" b="b"/>
            <a:pathLst>
              <a:path w="21600" h="21600">
                <a:moveTo>
                  <a:pt x="0" y="0"/>
                </a:moveTo>
                <a:lnTo>
                  <a:pt x="21600" y="21600"/>
                </a:lnTo>
              </a:path>
            </a:pathLst>
          </a:custGeom>
          <a:noFill/>
          <a:ln cap="rnd">
            <a:solidFill>
              <a:srgbClr val="b10021"/>
            </a:solidFill>
            <a:round/>
            <a:tailEnd len="med" type="arrow"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05" name="Conector recto de flecha 17"/>
          <p:cNvSpPr/>
          <p:nvPr/>
        </p:nvSpPr>
        <p:spPr>
          <a:xfrm flipV="1">
            <a:off x="2705040" y="4876200"/>
            <a:ext cx="265680" cy="303840"/>
          </a:xfrm>
          <a:custGeom>
            <a:avLst/>
            <a:gdLst/>
            <a:ahLst/>
            <a:rect l="l" t="t" r="r" b="b"/>
            <a:pathLst>
              <a:path w="21600" h="21600">
                <a:moveTo>
                  <a:pt x="0" y="0"/>
                </a:moveTo>
                <a:lnTo>
                  <a:pt x="21600" y="21600"/>
                </a:lnTo>
              </a:path>
            </a:pathLst>
          </a:custGeom>
          <a:noFill/>
          <a:ln cap="rnd">
            <a:solidFill>
              <a:srgbClr val="b10021"/>
            </a:solidFill>
            <a:round/>
            <a:tailEnd len="med" type="arrow"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06" name="Conector recto de flecha 26"/>
          <p:cNvSpPr/>
          <p:nvPr/>
        </p:nvSpPr>
        <p:spPr>
          <a:xfrm>
            <a:off x="2622240" y="4026960"/>
            <a:ext cx="272520" cy="239040"/>
          </a:xfrm>
          <a:custGeom>
            <a:avLst/>
            <a:gdLst/>
            <a:ahLst/>
            <a:rect l="l" t="t" r="r" b="b"/>
            <a:pathLst>
              <a:path w="21600" h="21600">
                <a:moveTo>
                  <a:pt x="0" y="0"/>
                </a:moveTo>
                <a:lnTo>
                  <a:pt x="21600" y="21600"/>
                </a:lnTo>
              </a:path>
            </a:pathLst>
          </a:custGeom>
          <a:noFill/>
          <a:ln cap="rnd">
            <a:solidFill>
              <a:srgbClr val="b10021"/>
            </a:solidFill>
            <a:round/>
            <a:tailEnd len="med" type="arrow"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07"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Sequencing Result: FASTQ Format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GB" sz="2800" spc="-1" strike="noStrike" cap="all">
                <a:solidFill>
                  <a:srgbClr val="404040"/>
                </a:solidFill>
                <a:latin typeface="Franklin Gothic Demi"/>
              </a:rPr>
              <a:t>Sequencing steps in which polimorphisms might arise</a:t>
            </a:r>
            <a:endParaRPr b="0" lang="es-ES" sz="2800" spc="-1" strike="noStrike">
              <a:latin typeface="Arial"/>
            </a:endParaRPr>
          </a:p>
        </p:txBody>
      </p:sp>
      <p:pic>
        <p:nvPicPr>
          <p:cNvPr id="309" name="New picture" descr=""/>
          <p:cNvPicPr/>
          <p:nvPr/>
        </p:nvPicPr>
        <p:blipFill>
          <a:blip r:embed="rId1"/>
          <a:stretch/>
        </p:blipFill>
        <p:spPr>
          <a:xfrm>
            <a:off x="2273040" y="2990520"/>
            <a:ext cx="7634520" cy="19584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adroTexto 3"/>
          <p:cNvSpPr/>
          <p:nvPr/>
        </p:nvSpPr>
        <p:spPr>
          <a:xfrm>
            <a:off x="3977640" y="1575720"/>
            <a:ext cx="44650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800" spc="-1" strike="noStrike">
                <a:solidFill>
                  <a:srgbClr val="000000"/>
                </a:solidFill>
                <a:latin typeface="Calibri"/>
                <a:ea typeface="DejaVu Sans"/>
              </a:rPr>
              <a:t>The Phred Quality Score</a:t>
            </a:r>
            <a:endParaRPr b="0" lang="es-ES" sz="2800" spc="-1" strike="noStrike">
              <a:latin typeface="Arial"/>
            </a:endParaRPr>
          </a:p>
        </p:txBody>
      </p:sp>
      <p:sp>
        <p:nvSpPr>
          <p:cNvPr id="311" name="Rectángulo 4"/>
          <p:cNvSpPr/>
          <p:nvPr/>
        </p:nvSpPr>
        <p:spPr>
          <a:xfrm>
            <a:off x="2057400" y="2255400"/>
            <a:ext cx="8304840" cy="638280"/>
          </a:xfrm>
          <a:prstGeom prst="rect">
            <a:avLst/>
          </a:prstGeom>
          <a:noFill/>
          <a:ln w="0">
            <a:noFill/>
          </a:ln>
        </p:spPr>
        <p:style>
          <a:lnRef idx="0"/>
          <a:fillRef idx="0"/>
          <a:effectRef idx="0"/>
          <a:fontRef idx="minor"/>
        </p:style>
        <p:txBody>
          <a:bodyPr lIns="90000" rIns="90000" tIns="45000" bIns="45000" anchor="t">
            <a:spAutoFit/>
          </a:bodyPr>
          <a:p>
            <a:pPr marL="216000" indent="457200">
              <a:lnSpc>
                <a:spcPct val="100000"/>
              </a:lnSpc>
              <a:buClr>
                <a:srgbClr val="000000"/>
              </a:buClr>
              <a:buFont typeface="Wingdings" charset="2"/>
              <a:buChar char=""/>
            </a:pPr>
            <a:r>
              <a:rPr b="0" lang="en-GB" sz="1800" spc="-1" strike="noStrike">
                <a:solidFill>
                  <a:srgbClr val="000000"/>
                </a:solidFill>
                <a:latin typeface="Calibri"/>
                <a:ea typeface="DejaVu Sans"/>
              </a:rPr>
              <a:t>Phred quality scores Q are defined as a property which is logarithmically related to the base-calling error probabilities P</a:t>
            </a:r>
            <a:endParaRPr b="0" lang="es-ES" sz="1800" spc="-1" strike="noStrike">
              <a:latin typeface="Arial"/>
            </a:endParaRPr>
          </a:p>
        </p:txBody>
      </p:sp>
      <p:graphicFrame>
        <p:nvGraphicFramePr>
          <p:cNvPr id="312" name="Tabla 5"/>
          <p:cNvGraphicFramePr/>
          <p:nvPr/>
        </p:nvGraphicFramePr>
        <p:xfrm>
          <a:off x="3848040" y="3809880"/>
          <a:ext cx="4494960" cy="2763720"/>
        </p:xfrm>
        <a:graphic>
          <a:graphicData uri="http://schemas.openxmlformats.org/drawingml/2006/table">
            <a:tbl>
              <a:tblPr/>
              <a:tblGrid>
                <a:gridCol w="768600"/>
                <a:gridCol w="1281240"/>
                <a:gridCol w="2445480"/>
              </a:tblGrid>
              <a:tr h="370800">
                <a:tc>
                  <a:txBody>
                    <a:bodyPr anchor="ctr">
                      <a:noAutofit/>
                    </a:bodyPr>
                    <a:p>
                      <a:pPr>
                        <a:lnSpc>
                          <a:spcPct val="100000"/>
                        </a:lnSpc>
                        <a:buNone/>
                      </a:pPr>
                      <a:r>
                        <a:rPr b="0" lang="es-ES_tradnl" sz="1800" spc="-1" strike="noStrike">
                          <a:solidFill>
                            <a:srgbClr val="ffffff"/>
                          </a:solidFill>
                          <a:latin typeface="Franklin Gothic Book"/>
                        </a:rPr>
                        <a:t>Q</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nchor="ctr">
                      <a:noAutofit/>
                    </a:bodyPr>
                    <a:p>
                      <a:pPr>
                        <a:lnSpc>
                          <a:spcPct val="100000"/>
                        </a:lnSpc>
                        <a:buNone/>
                      </a:pPr>
                      <a:r>
                        <a:rPr b="0" i="1" lang="es-ES_tradnl" sz="1800" spc="-1" strike="noStrike">
                          <a:solidFill>
                            <a:srgbClr val="ffffff"/>
                          </a:solidFill>
                          <a:latin typeface="Franklin Gothic Book"/>
                        </a:rPr>
                        <a:t>P</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nchor="ctr">
                      <a:noAutofit/>
                    </a:bodyPr>
                    <a:p>
                      <a:pPr>
                        <a:lnSpc>
                          <a:spcPct val="100000"/>
                        </a:lnSpc>
                        <a:buNone/>
                      </a:pPr>
                      <a:r>
                        <a:rPr b="0" lang="es-ES_tradnl" sz="1800" spc="-1" strike="noStrike">
                          <a:solidFill>
                            <a:srgbClr val="ffffff"/>
                          </a:solidFill>
                          <a:latin typeface="Franklin Gothic Book"/>
                        </a:rPr>
                        <a:t>Base call accuracy</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370800">
                <a:tc>
                  <a:txBody>
                    <a:bodyPr anchor="ctr">
                      <a:noAutofit/>
                    </a:bodyPr>
                    <a:p>
                      <a:pPr>
                        <a:lnSpc>
                          <a:spcPct val="100000"/>
                        </a:lnSpc>
                        <a:buNone/>
                      </a:pPr>
                      <a:r>
                        <a:rPr b="0" lang="es-ES_tradnl" sz="1800" spc="-1" strike="noStrike">
                          <a:solidFill>
                            <a:srgbClr val="000000"/>
                          </a:solidFill>
                          <a:latin typeface="Franklin Gothic Book"/>
                        </a:rPr>
                        <a:t>10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1 in 10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90%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chor="ctr">
                      <a:noAutofit/>
                    </a:bodyPr>
                    <a:p>
                      <a:pPr>
                        <a:lnSpc>
                          <a:spcPct val="100000"/>
                        </a:lnSpc>
                        <a:buNone/>
                      </a:pPr>
                      <a:r>
                        <a:rPr b="0" lang="es-ES_tradnl" sz="1800" spc="-1" strike="noStrike">
                          <a:solidFill>
                            <a:srgbClr val="000000"/>
                          </a:solidFill>
                          <a:latin typeface="Franklin Gothic Book"/>
                        </a:rPr>
                        <a:t>20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chor="ctr">
                      <a:noAutofit/>
                    </a:bodyPr>
                    <a:p>
                      <a:pPr>
                        <a:lnSpc>
                          <a:spcPct val="100000"/>
                        </a:lnSpc>
                        <a:buNone/>
                      </a:pPr>
                      <a:r>
                        <a:rPr b="0" lang="es-ES_tradnl" sz="1800" spc="-1" strike="noStrike">
                          <a:solidFill>
                            <a:srgbClr val="000000"/>
                          </a:solidFill>
                          <a:latin typeface="Franklin Gothic Book"/>
                        </a:rPr>
                        <a:t>1 in 100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chor="ctr">
                      <a:noAutofit/>
                    </a:bodyPr>
                    <a:p>
                      <a:pPr>
                        <a:lnSpc>
                          <a:spcPct val="100000"/>
                        </a:lnSpc>
                        <a:buNone/>
                      </a:pPr>
                      <a:r>
                        <a:rPr b="0" lang="es-ES_tradnl" sz="1800" spc="-1" strike="noStrike">
                          <a:solidFill>
                            <a:srgbClr val="000000"/>
                          </a:solidFill>
                          <a:latin typeface="Franklin Gothic Book"/>
                        </a:rPr>
                        <a:t>99%</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70800">
                <a:tc>
                  <a:txBody>
                    <a:bodyPr anchor="ctr">
                      <a:noAutofit/>
                    </a:bodyPr>
                    <a:p>
                      <a:pPr>
                        <a:lnSpc>
                          <a:spcPct val="100000"/>
                        </a:lnSpc>
                        <a:buNone/>
                      </a:pPr>
                      <a:r>
                        <a:rPr b="0" lang="es-ES_tradnl" sz="1800" spc="-1" strike="noStrike">
                          <a:solidFill>
                            <a:srgbClr val="000000"/>
                          </a:solidFill>
                          <a:latin typeface="Franklin Gothic Book"/>
                        </a:rPr>
                        <a:t>30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1 in 1000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99.9%</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640440">
                <a:tc>
                  <a:txBody>
                    <a:bodyPr anchor="ctr">
                      <a:noAutofit/>
                    </a:bodyPr>
                    <a:p>
                      <a:pPr>
                        <a:lnSpc>
                          <a:spcPct val="100000"/>
                        </a:lnSpc>
                        <a:buNone/>
                      </a:pPr>
                      <a:r>
                        <a:rPr b="0" lang="es-ES_tradnl" sz="1800" spc="-1" strike="noStrike">
                          <a:solidFill>
                            <a:srgbClr val="000000"/>
                          </a:solidFill>
                          <a:latin typeface="Franklin Gothic Book"/>
                        </a:rPr>
                        <a:t>40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chor="ctr">
                      <a:noAutofit/>
                    </a:bodyPr>
                    <a:p>
                      <a:pPr>
                        <a:lnSpc>
                          <a:spcPct val="100000"/>
                        </a:lnSpc>
                        <a:buNone/>
                      </a:pPr>
                      <a:r>
                        <a:rPr b="0" lang="es-ES_tradnl" sz="1800" spc="-1" strike="noStrike">
                          <a:solidFill>
                            <a:srgbClr val="000000"/>
                          </a:solidFill>
                          <a:latin typeface="Franklin Gothic Book"/>
                        </a:rPr>
                        <a:t>1 in 10000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chor="ctr">
                      <a:noAutofit/>
                    </a:bodyPr>
                    <a:p>
                      <a:pPr>
                        <a:lnSpc>
                          <a:spcPct val="100000"/>
                        </a:lnSpc>
                        <a:buNone/>
                      </a:pPr>
                      <a:r>
                        <a:rPr b="0" lang="es-ES_tradnl" sz="1800" spc="-1" strike="noStrike">
                          <a:solidFill>
                            <a:srgbClr val="000000"/>
                          </a:solidFill>
                          <a:latin typeface="Franklin Gothic Book"/>
                        </a:rPr>
                        <a:t>99.99%</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640440">
                <a:tc>
                  <a:txBody>
                    <a:bodyPr anchor="ctr">
                      <a:noAutofit/>
                    </a:bodyPr>
                    <a:p>
                      <a:pPr>
                        <a:lnSpc>
                          <a:spcPct val="100000"/>
                        </a:lnSpc>
                        <a:buNone/>
                      </a:pPr>
                      <a:r>
                        <a:rPr b="0" lang="es-ES_tradnl" sz="1800" spc="-1" strike="noStrike">
                          <a:solidFill>
                            <a:srgbClr val="000000"/>
                          </a:solidFill>
                          <a:latin typeface="Franklin Gothic Book"/>
                        </a:rPr>
                        <a:t>50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1 in 100000</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chor="ctr">
                      <a:noAutofit/>
                    </a:bodyPr>
                    <a:p>
                      <a:pPr>
                        <a:lnSpc>
                          <a:spcPct val="100000"/>
                        </a:lnSpc>
                        <a:buNone/>
                      </a:pPr>
                      <a:r>
                        <a:rPr b="0" lang="es-ES_tradnl" sz="1800" spc="-1" strike="noStrike">
                          <a:solidFill>
                            <a:srgbClr val="000000"/>
                          </a:solidFill>
                          <a:latin typeface="Franklin Gothic Book"/>
                        </a:rPr>
                        <a:t>99.999%</a:t>
                      </a:r>
                      <a:endParaRPr b="0" lang="es-E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bl>
          </a:graphicData>
        </a:graphic>
      </p:graphicFrame>
      <p:sp>
        <p:nvSpPr>
          <p:cNvPr id="313" name="Rectángulo 6"/>
          <p:cNvSpPr/>
          <p:nvPr/>
        </p:nvSpPr>
        <p:spPr>
          <a:xfrm>
            <a:off x="3780000" y="2893680"/>
            <a:ext cx="5219280" cy="713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3600" spc="-1" strike="noStrike">
                <a:solidFill>
                  <a:srgbClr val="000000"/>
                </a:solidFill>
                <a:latin typeface="Calibri"/>
                <a:ea typeface="DejaVu Sans"/>
              </a:rPr>
              <a:t>Q = -10  log</a:t>
            </a:r>
            <a:r>
              <a:rPr b="0" lang="en-GB" sz="3600" spc="-1" strike="noStrike" baseline="-25000">
                <a:solidFill>
                  <a:srgbClr val="000000"/>
                </a:solidFill>
                <a:latin typeface="Calibri"/>
                <a:ea typeface="DejaVu Sans"/>
              </a:rPr>
              <a:t>10</a:t>
            </a:r>
            <a:r>
              <a:rPr b="0" i="1" lang="en-GB" sz="3600" spc="-1" strike="noStrike">
                <a:solidFill>
                  <a:srgbClr val="000000"/>
                </a:solidFill>
                <a:latin typeface="Calibri"/>
                <a:ea typeface="DejaVu Sans"/>
              </a:rPr>
              <a:t> P</a:t>
            </a:r>
            <a:endParaRPr b="0" lang="es-ES" sz="3600" spc="-1" strike="noStrike">
              <a:latin typeface="Arial"/>
            </a:endParaRPr>
          </a:p>
        </p:txBody>
      </p:sp>
      <p:sp>
        <p:nvSpPr>
          <p:cNvPr id="314" name="Rectángulo 7"/>
          <p:cNvSpPr/>
          <p:nvPr/>
        </p:nvSpPr>
        <p:spPr>
          <a:xfrm>
            <a:off x="8397720" y="4734720"/>
            <a:ext cx="219888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GB" sz="3200" spc="-1" strike="noStrike">
                <a:solidFill>
                  <a:srgbClr val="000000"/>
                </a:solidFill>
                <a:latin typeface="Calibri"/>
                <a:ea typeface="DejaVu Sans"/>
              </a:rPr>
              <a:t>P</a:t>
            </a:r>
            <a:r>
              <a:rPr b="0" lang="en-GB" sz="3200" spc="-1" strike="noStrike">
                <a:solidFill>
                  <a:srgbClr val="000000"/>
                </a:solidFill>
                <a:latin typeface="Calibri"/>
                <a:ea typeface="DejaVu Sans"/>
              </a:rPr>
              <a:t> = 10</a:t>
            </a:r>
            <a:r>
              <a:rPr b="0" lang="en-GB" sz="3200" spc="-1" strike="noStrike" baseline="30000">
                <a:solidFill>
                  <a:srgbClr val="000000"/>
                </a:solidFill>
                <a:latin typeface="Calibri"/>
                <a:ea typeface="DejaVu Sans"/>
              </a:rPr>
              <a:t>-Q/10</a:t>
            </a:r>
            <a:endParaRPr b="0" lang="es-ES" sz="3200" spc="-1" strike="noStrike">
              <a:latin typeface="Arial"/>
            </a:endParaRPr>
          </a:p>
        </p:txBody>
      </p:sp>
      <p:sp>
        <p:nvSpPr>
          <p:cNvPr id="315"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FASTQ Format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adroTexto 6"/>
          <p:cNvSpPr/>
          <p:nvPr/>
        </p:nvSpPr>
        <p:spPr>
          <a:xfrm>
            <a:off x="911880" y="2008800"/>
            <a:ext cx="10596960" cy="363960"/>
          </a:xfrm>
          <a:prstGeom prst="rect">
            <a:avLst/>
          </a:prstGeom>
          <a:noFill/>
          <a:ln w="0">
            <a:noFill/>
          </a:ln>
        </p:spPr>
        <p:style>
          <a:lnRef idx="0"/>
          <a:fillRef idx="0"/>
          <a:effectRef idx="0"/>
          <a:fontRef idx="minor"/>
        </p:style>
        <p:txBody>
          <a:bodyPr wrap="none" lIns="90000" rIns="90000" tIns="45000" bIns="45000" anchor="t">
            <a:spAutoFit/>
          </a:bodyPr>
          <a:p>
            <a:pPr marL="285840" indent="-285840">
              <a:lnSpc>
                <a:spcPct val="100000"/>
              </a:lnSpc>
              <a:buClr>
                <a:srgbClr val="000000"/>
              </a:buClr>
              <a:buFont typeface="Wingdings" charset="2"/>
              <a:buChar char=""/>
            </a:pPr>
            <a:r>
              <a:rPr b="0" lang="en-GB" sz="1800" spc="-1" strike="noStrike">
                <a:solidFill>
                  <a:srgbClr val="000000"/>
                </a:solidFill>
                <a:latin typeface="Calibri"/>
                <a:ea typeface="DejaVu Sans"/>
              </a:rPr>
              <a:t>The Quality Score is encoded as a letter using the Decimal ASCII code for the asignment</a:t>
            </a:r>
            <a:endParaRPr b="0" lang="es-ES" sz="1800" spc="-1" strike="noStrike">
              <a:latin typeface="Arial"/>
            </a:endParaRPr>
          </a:p>
        </p:txBody>
      </p:sp>
      <p:grpSp>
        <p:nvGrpSpPr>
          <p:cNvPr id="317" name="Group 2"/>
          <p:cNvGrpSpPr/>
          <p:nvPr/>
        </p:nvGrpSpPr>
        <p:grpSpPr>
          <a:xfrm>
            <a:off x="2154240" y="2496240"/>
            <a:ext cx="7887960" cy="4085640"/>
            <a:chOff x="2154240" y="2496240"/>
            <a:chExt cx="7887960" cy="4085640"/>
          </a:xfrm>
        </p:grpSpPr>
        <p:sp>
          <p:nvSpPr>
            <p:cNvPr id="318" name="Rectángulo 3"/>
            <p:cNvSpPr/>
            <p:nvPr/>
          </p:nvSpPr>
          <p:spPr>
            <a:xfrm>
              <a:off x="2154240" y="2496240"/>
              <a:ext cx="7871760" cy="4085640"/>
            </a:xfrm>
            <a:prstGeom prst="rect">
              <a:avLst/>
            </a:prstGeom>
            <a:solidFill>
              <a:schemeClr val="bg1"/>
            </a:solidFill>
            <a:ln w="0">
              <a:noFill/>
            </a:ln>
            <a:effectLst>
              <a:outerShdw algn="t" blurRad="50760" dir="5400000" dist="38160" rotWithShape="0">
                <a:srgbClr val="000000">
                  <a:alpha val="40000"/>
                </a:srgbClr>
              </a:outerShdw>
            </a:effectLst>
          </p:spPr>
          <p:style>
            <a:lnRef idx="0"/>
            <a:fillRef idx="0"/>
            <a:effectRef idx="0"/>
            <a:fontRef idx="minor"/>
          </p:style>
          <p:txBody>
            <a:bodyPr lIns="90000" rIns="90000" tIns="45000" bIns="45000" anchor="t">
              <a:spAutoFit/>
            </a:bodyPr>
            <a:p>
              <a:pPr>
                <a:lnSpc>
                  <a:spcPct val="100000"/>
                </a:lnSpc>
                <a:buNone/>
              </a:pPr>
              <a:r>
                <a:rPr b="0" lang="es-ES_tradnl" sz="1050" spc="-1" strike="noStrike">
                  <a:solidFill>
                    <a:srgbClr val="800080"/>
                  </a:solidFill>
                  <a:latin typeface="Courier New"/>
                  <a:ea typeface="DejaVu Sans"/>
                </a:rPr>
                <a:t>SSSSSSSSSSSSSSSSSSSSSSSSSSSSSSSSSSSSSSSSS.....................................................</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a:t>
              </a:r>
              <a:r>
                <a:rPr b="0" lang="es-ES_tradnl" sz="1050" spc="-1" strike="noStrike">
                  <a:solidFill>
                    <a:srgbClr val="008000"/>
                  </a:solidFill>
                  <a:latin typeface="Courier New"/>
                  <a:ea typeface="DejaVu Sans"/>
                </a:rPr>
                <a:t>XXXXXXXXXXXXXXXXXXXXXXXXXXXXXXXXXXXXXXXXXXXXXX......................</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a:t>
              </a:r>
              <a:r>
                <a:rPr b="0" lang="es-ES_tradnl" sz="1050" spc="-1" strike="noStrike">
                  <a:solidFill>
                    <a:srgbClr val="0000ff"/>
                  </a:solidFill>
                  <a:latin typeface="Courier New"/>
                  <a:ea typeface="DejaVu Sans"/>
                </a:rPr>
                <a:t>IIIIIIIIIIIIIIIIIIIIIIIIIIIIIIIIIIIIIIIII......................</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a:t>
              </a:r>
              <a:r>
                <a:rPr b="1" lang="es-ES_tradnl" sz="1050" spc="-1" strike="noStrike">
                  <a:solidFill>
                    <a:srgbClr val="ffa500"/>
                  </a:solidFill>
                  <a:latin typeface="Courier New"/>
                  <a:ea typeface="DejaVu Sans"/>
                </a:rPr>
                <a:t>JJJJJJJJJJJJJJJJJJJJJJJJJJJJJJJJJJJJJJJ......................</a:t>
              </a:r>
              <a:endParaRPr b="0" lang="es-ES" sz="1050" spc="-1" strike="noStrike">
                <a:latin typeface="Arial"/>
              </a:endParaRPr>
            </a:p>
            <a:p>
              <a:pPr>
                <a:lnSpc>
                  <a:spcPct val="100000"/>
                </a:lnSpc>
                <a:buNone/>
              </a:pPr>
              <a:r>
                <a:rPr b="0" lang="es-ES_tradnl" sz="1050" spc="-1" strike="noStrike">
                  <a:solidFill>
                    <a:srgbClr val="a52a2a"/>
                  </a:solidFill>
                  <a:latin typeface="Courier New"/>
                  <a:ea typeface="DejaVu Sans"/>
                </a:rPr>
                <a:t>..KKKKKKKKKKKKKKKKKKKKKKKKKKKKKKKKKKKKKKKK....................................................</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a:t>
              </a:r>
              <a:r>
                <a:rPr b="0" lang="es-ES_tradnl" sz="1050" spc="-1" strike="noStrike">
                  <a:solidFill>
                    <a:srgbClr val="ff0000"/>
                  </a:solidFill>
                  <a:latin typeface="Courier New"/>
                  <a:ea typeface="DejaVu Sans"/>
                </a:rPr>
                <a:t>LLLLLLLLLLLLLLLLLLLLLLLLLLLLLLLLLLLLLLL.....................................................</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!"#$%&amp;'()*+,-./0123456789:;&lt;=&gt;?@ABCDEFGHIJKLMNOPQRSTUVWXYZ[\]^_`abcdefghijklmnopqrstuvwxyz{|}~</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                         |    |        |                              |                     |</a:t>
              </a:r>
              <a:endParaRPr b="0" lang="es-ES" sz="1050" spc="-1" strike="noStrike">
                <a:latin typeface="Arial"/>
              </a:endParaRPr>
            </a:p>
            <a:p>
              <a:pPr>
                <a:lnSpc>
                  <a:spcPct val="100000"/>
                </a:lnSpc>
                <a:buNone/>
              </a:pPr>
              <a:r>
                <a:rPr b="0" lang="es-ES_tradnl" sz="1050" spc="-1" strike="noStrike">
                  <a:solidFill>
                    <a:srgbClr val="000000"/>
                  </a:solidFill>
                  <a:latin typeface="Courier New"/>
                  <a:ea typeface="DejaVu Sans"/>
                </a:rPr>
                <a:t>33                        59   64       73                            104                   126</a:t>
              </a:r>
              <a:endParaRPr b="0" lang="es-ES" sz="1050" spc="-1" strike="noStrike">
                <a:latin typeface="Arial"/>
              </a:endParaRPr>
            </a:p>
            <a:p>
              <a:pPr>
                <a:lnSpc>
                  <a:spcPct val="100000"/>
                </a:lnSpc>
                <a:buNone/>
              </a:pPr>
              <a:endParaRPr b="0" lang="es-ES" sz="1050" spc="-1" strike="noStrike">
                <a:latin typeface="Arial"/>
              </a:endParaRPr>
            </a:p>
            <a:p>
              <a:pPr>
                <a:lnSpc>
                  <a:spcPct val="100000"/>
                </a:lnSpc>
                <a:buNone/>
              </a:pPr>
              <a:r>
                <a:rPr b="0" lang="es-ES_tradnl" sz="1050" spc="-1" strike="noStrike">
                  <a:solidFill>
                    <a:srgbClr val="800080"/>
                  </a:solidFill>
                  <a:latin typeface="Courier New"/>
                  <a:ea typeface="DejaVu Sans"/>
                </a:rPr>
                <a:t>0........................26...31.......40</a:t>
              </a:r>
              <a:endParaRPr b="0" lang="es-ES" sz="1050" spc="-1" strike="noStrike">
                <a:latin typeface="Arial"/>
              </a:endParaRPr>
            </a:p>
            <a:p>
              <a:pPr>
                <a:lnSpc>
                  <a:spcPct val="100000"/>
                </a:lnSpc>
                <a:buNone/>
              </a:pPr>
              <a:r>
                <a:rPr b="0" lang="es-ES_tradnl" sz="1050" spc="-1" strike="noStrike">
                  <a:solidFill>
                    <a:srgbClr val="ffffff"/>
                  </a:solidFill>
                  <a:latin typeface="Courier New"/>
                  <a:ea typeface="DejaVu Sans"/>
                </a:rPr>
                <a:t>..........................</a:t>
              </a:r>
              <a:r>
                <a:rPr b="0" lang="es-ES_tradnl" sz="1050" spc="-1" strike="noStrike">
                  <a:solidFill>
                    <a:srgbClr val="008000"/>
                  </a:solidFill>
                  <a:latin typeface="Courier New"/>
                  <a:ea typeface="DejaVu Sans"/>
                </a:rPr>
                <a:t>5....0........9.............................40</a:t>
              </a:r>
              <a:endParaRPr b="0" lang="es-ES" sz="1050" spc="-1" strike="noStrike">
                <a:latin typeface="Arial"/>
              </a:endParaRPr>
            </a:p>
            <a:p>
              <a:pPr>
                <a:lnSpc>
                  <a:spcPct val="100000"/>
                </a:lnSpc>
                <a:buNone/>
              </a:pPr>
              <a:r>
                <a:rPr b="0" lang="es-ES_tradnl" sz="1050" spc="-1" strike="noStrike">
                  <a:solidFill>
                    <a:srgbClr val="ffffff"/>
                  </a:solidFill>
                  <a:latin typeface="Courier New"/>
                  <a:ea typeface="DejaVu Sans"/>
                </a:rPr>
                <a:t>...............................</a:t>
              </a:r>
              <a:r>
                <a:rPr b="0" lang="es-ES_tradnl" sz="1050" spc="-1" strike="noStrike">
                  <a:solidFill>
                    <a:srgbClr val="0000ff"/>
                  </a:solidFill>
                  <a:latin typeface="Courier New"/>
                  <a:ea typeface="DejaVu Sans"/>
                </a:rPr>
                <a:t>0........9.............................40</a:t>
              </a:r>
              <a:endParaRPr b="0" lang="es-ES" sz="1050" spc="-1" strike="noStrike">
                <a:latin typeface="Arial"/>
              </a:endParaRPr>
            </a:p>
            <a:p>
              <a:pPr>
                <a:lnSpc>
                  <a:spcPct val="100000"/>
                </a:lnSpc>
                <a:buNone/>
              </a:pPr>
              <a:r>
                <a:rPr b="0" lang="es-ES_tradnl" sz="1050" spc="-1" strike="noStrike">
                  <a:solidFill>
                    <a:srgbClr val="ffffff"/>
                  </a:solidFill>
                  <a:latin typeface="Courier New"/>
                  <a:ea typeface="DejaVu Sans"/>
                </a:rPr>
                <a:t>..................................</a:t>
              </a:r>
              <a:r>
                <a:rPr b="0" lang="es-ES_tradnl" sz="1050" spc="-1" strike="noStrike">
                  <a:solidFill>
                    <a:srgbClr val="ffa500"/>
                  </a:solidFill>
                  <a:latin typeface="Courier New"/>
                  <a:ea typeface="DejaVu Sans"/>
                </a:rPr>
                <a:t>3.....9.............................40</a:t>
              </a:r>
              <a:endParaRPr b="0" lang="es-ES" sz="1050" spc="-1" strike="noStrike">
                <a:latin typeface="Arial"/>
              </a:endParaRPr>
            </a:p>
            <a:p>
              <a:pPr>
                <a:lnSpc>
                  <a:spcPct val="100000"/>
                </a:lnSpc>
                <a:buNone/>
              </a:pPr>
              <a:r>
                <a:rPr b="0" lang="es-ES_tradnl" sz="1050" spc="-1" strike="noStrike">
                  <a:solidFill>
                    <a:srgbClr val="a52a2a"/>
                  </a:solidFill>
                  <a:latin typeface="Courier New"/>
                  <a:ea typeface="DejaVu Sans"/>
                </a:rPr>
                <a:t>0.2......................26...31........41</a:t>
              </a:r>
              <a:endParaRPr b="0" lang="es-ES" sz="1050" spc="-1" strike="noStrike">
                <a:latin typeface="Arial"/>
              </a:endParaRPr>
            </a:p>
            <a:p>
              <a:pPr>
                <a:lnSpc>
                  <a:spcPct val="100000"/>
                </a:lnSpc>
                <a:buNone/>
              </a:pPr>
              <a:r>
                <a:rPr b="0" lang="es-ES_tradnl" sz="1050" spc="-1" strike="noStrike">
                  <a:solidFill>
                    <a:srgbClr val="ff0000"/>
                  </a:solidFill>
                  <a:latin typeface="Courier New"/>
                  <a:ea typeface="DejaVu Sans"/>
                </a:rPr>
                <a:t>0.2......................26...31.......40</a:t>
              </a:r>
              <a:endParaRPr b="0" lang="es-ES" sz="1050" spc="-1" strike="noStrike">
                <a:latin typeface="Arial"/>
              </a:endParaRPr>
            </a:p>
            <a:p>
              <a:pPr>
                <a:lnSpc>
                  <a:spcPct val="100000"/>
                </a:lnSpc>
                <a:buNone/>
              </a:pPr>
              <a:endParaRPr b="0" lang="es-ES" sz="1050" spc="-1" strike="noStrike">
                <a:latin typeface="Arial"/>
              </a:endParaRPr>
            </a:p>
            <a:p>
              <a:pPr>
                <a:lnSpc>
                  <a:spcPct val="100000"/>
                </a:lnSpc>
                <a:buNone/>
              </a:pPr>
              <a:r>
                <a:rPr b="0" lang="es-ES_tradnl" sz="1050" spc="-1" strike="noStrike">
                  <a:solidFill>
                    <a:srgbClr val="800080"/>
                  </a:solidFill>
                  <a:latin typeface="Courier New"/>
                  <a:ea typeface="DejaVu Sans"/>
                </a:rPr>
                <a:t>S - Sanger        Phred+33,  raw reads typically (0, 40)</a:t>
              </a:r>
              <a:endParaRPr b="0" lang="es-ES" sz="1050" spc="-1" strike="noStrike">
                <a:latin typeface="Arial"/>
              </a:endParaRPr>
            </a:p>
            <a:p>
              <a:pPr>
                <a:lnSpc>
                  <a:spcPct val="100000"/>
                </a:lnSpc>
                <a:buNone/>
              </a:pPr>
              <a:r>
                <a:rPr b="0" lang="es-ES_tradnl" sz="1050" spc="-1" strike="noStrike">
                  <a:solidFill>
                    <a:srgbClr val="008000"/>
                  </a:solidFill>
                  <a:latin typeface="Courier New"/>
                  <a:ea typeface="DejaVu Sans"/>
                </a:rPr>
                <a:t>X - Solexa        Solexa+64, raw reads typically (-5, 40)</a:t>
              </a:r>
              <a:endParaRPr b="0" lang="es-ES" sz="1050" spc="-1" strike="noStrike">
                <a:latin typeface="Arial"/>
              </a:endParaRPr>
            </a:p>
            <a:p>
              <a:pPr>
                <a:lnSpc>
                  <a:spcPct val="100000"/>
                </a:lnSpc>
                <a:buNone/>
              </a:pPr>
              <a:r>
                <a:rPr b="0" lang="es-ES_tradnl" sz="1050" spc="-1" strike="noStrike">
                  <a:solidFill>
                    <a:srgbClr val="0000ff"/>
                  </a:solidFill>
                  <a:latin typeface="Courier New"/>
                  <a:ea typeface="DejaVu Sans"/>
                </a:rPr>
                <a:t>I - Illumina 1.3+ Phred+64,  raw reads typically (0, 40)</a:t>
              </a:r>
              <a:endParaRPr b="0" lang="es-ES" sz="1050" spc="-1" strike="noStrike">
                <a:latin typeface="Arial"/>
              </a:endParaRPr>
            </a:p>
            <a:p>
              <a:pPr>
                <a:lnSpc>
                  <a:spcPct val="100000"/>
                </a:lnSpc>
                <a:buNone/>
              </a:pPr>
              <a:r>
                <a:rPr b="0" lang="es-ES_tradnl" sz="1050" spc="-1" strike="noStrike">
                  <a:solidFill>
                    <a:srgbClr val="ffa500"/>
                  </a:solidFill>
                  <a:latin typeface="Courier New"/>
                  <a:ea typeface="DejaVu Sans"/>
                </a:rPr>
                <a:t>J - Illumina 1.5+ Phred+64,  raw reads typically (3, 40) with 2=Read Segment Quality Control Indicator (bold)</a:t>
              </a:r>
              <a:endParaRPr b="0" lang="es-ES" sz="1050" spc="-1" strike="noStrike">
                <a:latin typeface="Arial"/>
              </a:endParaRPr>
            </a:p>
            <a:p>
              <a:pPr>
                <a:lnSpc>
                  <a:spcPct val="100000"/>
                </a:lnSpc>
                <a:buNone/>
              </a:pPr>
              <a:r>
                <a:rPr b="0" lang="es-ES_tradnl" sz="1050" spc="-1" strike="noStrike">
                  <a:solidFill>
                    <a:srgbClr val="a52a2a"/>
                  </a:solidFill>
                  <a:latin typeface="Courier New"/>
                  <a:ea typeface="DejaVu Sans"/>
                </a:rPr>
                <a:t>K - Illumina 1.8+ Phred+33,  raw reads typically (0, 41)</a:t>
              </a:r>
              <a:endParaRPr b="0" lang="es-ES" sz="1050" spc="-1" strike="noStrike">
                <a:latin typeface="Arial"/>
              </a:endParaRPr>
            </a:p>
            <a:p>
              <a:pPr>
                <a:lnSpc>
                  <a:spcPct val="100000"/>
                </a:lnSpc>
                <a:buNone/>
              </a:pPr>
              <a:r>
                <a:rPr b="0" lang="es-ES_tradnl" sz="1050" spc="-1" strike="noStrike">
                  <a:solidFill>
                    <a:srgbClr val="ff0000"/>
                  </a:solidFill>
                  <a:latin typeface="Courier New"/>
                  <a:ea typeface="DejaVu Sans"/>
                </a:rPr>
                <a:t>L - Illumina 1.9+ Phred+33,  raw reads typically (3, 40)</a:t>
              </a:r>
              <a:endParaRPr b="0" lang="es-ES" sz="1050" spc="-1" strike="noStrike">
                <a:latin typeface="Arial"/>
              </a:endParaRPr>
            </a:p>
            <a:p>
              <a:pPr>
                <a:lnSpc>
                  <a:spcPct val="100000"/>
                </a:lnSpc>
                <a:buNone/>
              </a:pPr>
              <a:r>
                <a:rPr b="0" lang="es-ES_tradnl" sz="1050" spc="-1" strike="noStrike">
                  <a:solidFill>
                    <a:srgbClr val="ff0000"/>
                  </a:solidFill>
                  <a:latin typeface="Courier New"/>
                  <a:ea typeface="DejaVu Sans"/>
                </a:rPr>
                <a:t>with 0=unused, 1=unused, 2=Read Segment Quality Control Indicator (bold)</a:t>
              </a:r>
              <a:endParaRPr b="0" lang="es-ES" sz="1050" spc="-1" strike="noStrike">
                <a:latin typeface="Arial"/>
              </a:endParaRPr>
            </a:p>
          </p:txBody>
        </p:sp>
        <p:sp>
          <p:nvSpPr>
            <p:cNvPr id="319" name="CuadroTexto 1"/>
            <p:cNvSpPr/>
            <p:nvPr/>
          </p:nvSpPr>
          <p:spPr>
            <a:xfrm>
              <a:off x="8647920" y="4389480"/>
              <a:ext cx="1369800" cy="333000"/>
            </a:xfrm>
            <a:prstGeom prst="rect">
              <a:avLst/>
            </a:prstGeom>
            <a:noFill/>
            <a:ln w="0">
              <a:solidFill>
                <a:srgbClr val="808080"/>
              </a:solidFill>
            </a:ln>
          </p:spPr>
          <p:style>
            <a:lnRef idx="0"/>
            <a:fillRef idx="0"/>
            <a:effectRef idx="0"/>
            <a:fontRef idx="minor"/>
          </p:style>
          <p:txBody>
            <a:bodyPr wrap="none" lIns="90000" rIns="90000" tIns="45000" bIns="45000" anchor="t">
              <a:spAutoFit/>
            </a:bodyPr>
            <a:p>
              <a:pPr>
                <a:lnSpc>
                  <a:spcPct val="100000"/>
                </a:lnSpc>
                <a:buNone/>
              </a:pPr>
              <a:r>
                <a:rPr b="0" lang="es-ES" sz="1600" spc="-1" strike="noStrike">
                  <a:solidFill>
                    <a:srgbClr val="000000"/>
                  </a:solidFill>
                  <a:latin typeface="Franklin Gothic Book"/>
                  <a:ea typeface="DejaVu Sans"/>
                </a:rPr>
                <a:t>Phred score</a:t>
              </a:r>
              <a:endParaRPr b="0" lang="es-ES" sz="1600" spc="-1" strike="noStrike">
                <a:latin typeface="Arial"/>
              </a:endParaRPr>
            </a:p>
          </p:txBody>
        </p:sp>
        <p:sp>
          <p:nvSpPr>
            <p:cNvPr id="320" name="Conector recto de flecha 4"/>
            <p:cNvSpPr/>
            <p:nvPr/>
          </p:nvSpPr>
          <p:spPr>
            <a:xfrm flipH="1" flipV="1">
              <a:off x="7884720" y="4523040"/>
              <a:ext cx="801720" cy="6660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321" name="CuadroTexto 10"/>
            <p:cNvSpPr/>
            <p:nvPr/>
          </p:nvSpPr>
          <p:spPr>
            <a:xfrm>
              <a:off x="8783640" y="3983760"/>
              <a:ext cx="1258560" cy="333000"/>
            </a:xfrm>
            <a:prstGeom prst="rect">
              <a:avLst/>
            </a:prstGeom>
            <a:noFill/>
            <a:ln w="0">
              <a:solidFill>
                <a:srgbClr val="808080"/>
              </a:solidFill>
            </a:ln>
          </p:spPr>
          <p:style>
            <a:lnRef idx="0"/>
            <a:fillRef idx="0"/>
            <a:effectRef idx="0"/>
            <a:fontRef idx="minor"/>
          </p:style>
          <p:txBody>
            <a:bodyPr wrap="none" lIns="90000" rIns="90000" tIns="45000" bIns="45000" anchor="t">
              <a:spAutoFit/>
            </a:bodyPr>
            <a:p>
              <a:pPr>
                <a:lnSpc>
                  <a:spcPct val="100000"/>
                </a:lnSpc>
                <a:buNone/>
              </a:pPr>
              <a:r>
                <a:rPr b="0" lang="es-ES" sz="1600" spc="-1" strike="noStrike">
                  <a:solidFill>
                    <a:srgbClr val="000000"/>
                  </a:solidFill>
                  <a:latin typeface="Franklin Gothic Book"/>
                  <a:ea typeface="DejaVu Sans"/>
                </a:rPr>
                <a:t>ASCII code</a:t>
              </a:r>
              <a:endParaRPr b="0" lang="es-ES" sz="1600" spc="-1" strike="noStrike">
                <a:latin typeface="Arial"/>
              </a:endParaRPr>
            </a:p>
          </p:txBody>
        </p:sp>
        <p:sp>
          <p:nvSpPr>
            <p:cNvPr id="322" name="Conector recto de flecha 11"/>
            <p:cNvSpPr/>
            <p:nvPr/>
          </p:nvSpPr>
          <p:spPr>
            <a:xfrm flipH="1" flipV="1">
              <a:off x="5476320" y="3712680"/>
              <a:ext cx="3411000" cy="43848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grpSp>
      <p:sp>
        <p:nvSpPr>
          <p:cNvPr id="323" name="Title 1"/>
          <p:cNvSpPr/>
          <p:nvPr/>
        </p:nvSpPr>
        <p:spPr>
          <a:xfrm>
            <a:off x="576000" y="729720"/>
            <a:ext cx="11028600" cy="9871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1" lang="en-GB" sz="2800" spc="-1" strike="noStrike" cap="all">
                <a:solidFill>
                  <a:srgbClr val="404040"/>
                </a:solidFill>
                <a:latin typeface="Calibri"/>
                <a:ea typeface="DejaVu Sans"/>
              </a:rPr>
              <a:t>FASTQ Format</a:t>
            </a:r>
            <a:endParaRPr b="0" lang="es-ES" sz="2800" spc="-1" strike="noStrike">
              <a:latin typeface="Arial"/>
            </a:endParaRPr>
          </a:p>
        </p:txBody>
      </p:sp>
      <p:sp>
        <p:nvSpPr>
          <p:cNvPr id="324" name="CuadroTexto 3"/>
          <p:cNvSpPr/>
          <p:nvPr/>
        </p:nvSpPr>
        <p:spPr>
          <a:xfrm>
            <a:off x="3977640" y="1575720"/>
            <a:ext cx="44650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800" spc="-1" strike="noStrike">
                <a:solidFill>
                  <a:srgbClr val="000000"/>
                </a:solidFill>
                <a:latin typeface="Calibri"/>
                <a:ea typeface="DejaVu Sans"/>
              </a:rPr>
              <a:t>The Phred Quality Score</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Imagen 1" descr=""/>
          <p:cNvPicPr/>
          <p:nvPr/>
        </p:nvPicPr>
        <p:blipFill>
          <a:blip r:embed="rId1"/>
          <a:stretch/>
        </p:blipFill>
        <p:spPr>
          <a:xfrm>
            <a:off x="1963080" y="2191320"/>
            <a:ext cx="8254080" cy="3935880"/>
          </a:xfrm>
          <a:prstGeom prst="rect">
            <a:avLst/>
          </a:prstGeom>
          <a:ln w="0">
            <a:noFill/>
          </a:ln>
        </p:spPr>
      </p:pic>
      <p:sp>
        <p:nvSpPr>
          <p:cNvPr id="326"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Decimal ASCII Code</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7" name="Agrupar 2"/>
          <p:cNvGrpSpPr/>
          <p:nvPr/>
        </p:nvGrpSpPr>
        <p:grpSpPr>
          <a:xfrm>
            <a:off x="1775520" y="1841400"/>
            <a:ext cx="7487640" cy="4657680"/>
            <a:chOff x="1775520" y="1841400"/>
            <a:chExt cx="7487640" cy="4657680"/>
          </a:xfrm>
        </p:grpSpPr>
        <p:grpSp>
          <p:nvGrpSpPr>
            <p:cNvPr id="328" name="6 Diagrama"/>
            <p:cNvGrpSpPr/>
            <p:nvPr/>
          </p:nvGrpSpPr>
          <p:grpSpPr>
            <a:xfrm>
              <a:off x="1775520" y="1841400"/>
              <a:ext cx="6551640" cy="3879000"/>
              <a:chOff x="1775520" y="1841400"/>
              <a:chExt cx="6551640" cy="3879000"/>
            </a:xfrm>
          </p:grpSpPr>
          <p:sp>
            <p:nvSpPr>
              <p:cNvPr id="329" name=""/>
              <p:cNvSpPr/>
              <p:nvPr/>
            </p:nvSpPr>
            <p:spPr>
              <a:xfrm>
                <a:off x="1775520" y="1841400"/>
                <a:ext cx="6551640" cy="3878640"/>
              </a:xfrm>
              <a:prstGeom prst="rect">
                <a:avLst/>
              </a:prstGeom>
              <a:noFill/>
              <a:ln w="0">
                <a:noFill/>
              </a:ln>
            </p:spPr>
            <p:style>
              <a:lnRef idx="0"/>
              <a:fillRef idx="0"/>
              <a:effectRef idx="0"/>
              <a:fontRef idx="minor"/>
            </p:style>
          </p:sp>
          <p:sp>
            <p:nvSpPr>
              <p:cNvPr id="330" name=""/>
              <p:cNvSpPr/>
              <p:nvPr/>
            </p:nvSpPr>
            <p:spPr>
              <a:xfrm>
                <a:off x="1847520" y="184140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331" name=""/>
              <p:cNvSpPr/>
              <p:nvPr/>
            </p:nvSpPr>
            <p:spPr>
              <a:xfrm>
                <a:off x="2135520" y="2636640"/>
                <a:ext cx="4380120" cy="697320"/>
              </a:xfrm>
              <a:prstGeom prst="roundRect">
                <a:avLst>
                  <a:gd name="adj" fmla="val 10000"/>
                </a:avLst>
              </a:prstGeom>
              <a:solidFill>
                <a:srgbClr val="86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332" name=""/>
              <p:cNvSpPr/>
              <p:nvPr/>
            </p:nvSpPr>
            <p:spPr>
              <a:xfrm>
                <a:off x="2999520" y="3432240"/>
                <a:ext cx="4261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333" name=""/>
              <p:cNvSpPr/>
              <p:nvPr/>
            </p:nvSpPr>
            <p:spPr>
              <a:xfrm>
                <a:off x="3431520" y="4227480"/>
                <a:ext cx="4468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334" name=""/>
              <p:cNvSpPr/>
              <p:nvPr/>
            </p:nvSpPr>
            <p:spPr>
              <a:xfrm>
                <a:off x="4290840" y="5023080"/>
                <a:ext cx="4036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335" name=""/>
              <p:cNvSpPr/>
              <p:nvPr/>
            </p:nvSpPr>
            <p:spPr>
              <a:xfrm>
                <a:off x="5159880" y="235152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336" name=""/>
              <p:cNvSpPr/>
              <p:nvPr/>
            </p:nvSpPr>
            <p:spPr>
              <a:xfrm>
                <a:off x="5879880" y="314712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337" name=""/>
              <p:cNvSpPr/>
              <p:nvPr/>
            </p:nvSpPr>
            <p:spPr>
              <a:xfrm>
                <a:off x="6455880" y="393084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338" name=""/>
              <p:cNvSpPr/>
              <p:nvPr/>
            </p:nvSpPr>
            <p:spPr>
              <a:xfrm>
                <a:off x="7104240" y="47340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339" name="Agrupar 5"/>
            <p:cNvGrpSpPr/>
            <p:nvPr/>
          </p:nvGrpSpPr>
          <p:grpSpPr>
            <a:xfrm>
              <a:off x="4828680" y="5801760"/>
              <a:ext cx="4434480" cy="697320"/>
              <a:chOff x="4828680" y="5801760"/>
              <a:chExt cx="4434480" cy="697320"/>
            </a:xfrm>
          </p:grpSpPr>
          <p:sp>
            <p:nvSpPr>
              <p:cNvPr id="340" name="Rectángulo redondeado 7"/>
              <p:cNvSpPr/>
              <p:nvPr/>
            </p:nvSpPr>
            <p:spPr>
              <a:xfrm>
                <a:off x="4828680" y="5801760"/>
                <a:ext cx="443448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341" name="Rectángulo 8"/>
              <p:cNvSpPr/>
              <p:nvPr/>
            </p:nvSpPr>
            <p:spPr>
              <a:xfrm>
                <a:off x="5078520" y="582228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Farther Statistical Analysis</a:t>
                </a:r>
                <a:endParaRPr b="0" lang="es-ES" sz="2300" spc="-1" strike="noStrike">
                  <a:latin typeface="Arial"/>
                </a:endParaRPr>
              </a:p>
            </p:txBody>
          </p:sp>
        </p:grpSp>
        <p:grpSp>
          <p:nvGrpSpPr>
            <p:cNvPr id="342" name="Agrupar 9"/>
            <p:cNvGrpSpPr/>
            <p:nvPr/>
          </p:nvGrpSpPr>
          <p:grpSpPr>
            <a:xfrm>
              <a:off x="7062120" y="5513760"/>
              <a:ext cx="473040" cy="452880"/>
              <a:chOff x="7062120" y="5513760"/>
              <a:chExt cx="473040" cy="452880"/>
            </a:xfrm>
          </p:grpSpPr>
          <p:sp>
            <p:nvSpPr>
              <p:cNvPr id="343" name="Flecha abajo 10"/>
              <p:cNvSpPr/>
              <p:nvPr/>
            </p:nvSpPr>
            <p:spPr>
              <a:xfrm>
                <a:off x="7082280" y="551376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344" name="Flecha abajo 4"/>
              <p:cNvSpPr/>
              <p:nvPr/>
            </p:nvSpPr>
            <p:spPr>
              <a:xfrm>
                <a:off x="7062120" y="5513760"/>
                <a:ext cx="248760" cy="340560"/>
              </a:xfrm>
              <a:prstGeom prst="rect">
                <a:avLst/>
              </a:prstGeom>
              <a:noFill/>
              <a:ln w="0">
                <a:noFill/>
              </a:ln>
            </p:spPr>
            <p:style>
              <a:lnRef idx="0"/>
              <a:fillRef idx="0"/>
              <a:effectRef idx="0"/>
              <a:fontRef idx="minor"/>
            </p:style>
          </p:sp>
        </p:grpSp>
      </p:grpSp>
      <p:grpSp>
        <p:nvGrpSpPr>
          <p:cNvPr id="345" name="13 Grupo"/>
          <p:cNvGrpSpPr/>
          <p:nvPr/>
        </p:nvGrpSpPr>
        <p:grpSpPr>
          <a:xfrm>
            <a:off x="6620400" y="2633400"/>
            <a:ext cx="3794760" cy="697320"/>
            <a:chOff x="6620400" y="2633400"/>
            <a:chExt cx="3794760" cy="697320"/>
          </a:xfrm>
        </p:grpSpPr>
        <p:sp>
          <p:nvSpPr>
            <p:cNvPr id="346" name="17 Rectángulo redondeado"/>
            <p:cNvSpPr/>
            <p:nvPr/>
          </p:nvSpPr>
          <p:spPr>
            <a:xfrm>
              <a:off x="6620400" y="2633400"/>
              <a:ext cx="379476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347" name="18 Rectángulo"/>
            <p:cNvSpPr/>
            <p:nvPr/>
          </p:nvSpPr>
          <p:spPr>
            <a:xfrm>
              <a:off x="6638040" y="265392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348" name="14 Grupo"/>
          <p:cNvGrpSpPr/>
          <p:nvPr/>
        </p:nvGrpSpPr>
        <p:grpSpPr>
          <a:xfrm>
            <a:off x="6866280" y="3143520"/>
            <a:ext cx="452880" cy="452880"/>
            <a:chOff x="6866280" y="3143520"/>
            <a:chExt cx="452880" cy="452880"/>
          </a:xfrm>
        </p:grpSpPr>
        <p:sp>
          <p:nvSpPr>
            <p:cNvPr id="349" name="15 Flecha abajo"/>
            <p:cNvSpPr/>
            <p:nvPr/>
          </p:nvSpPr>
          <p:spPr>
            <a:xfrm>
              <a:off x="6866280" y="314352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350" name="Flecha abajo 6"/>
            <p:cNvSpPr/>
            <p:nvPr/>
          </p:nvSpPr>
          <p:spPr>
            <a:xfrm>
              <a:off x="6968160" y="3143520"/>
              <a:ext cx="248760" cy="340560"/>
            </a:xfrm>
            <a:prstGeom prst="rect">
              <a:avLst/>
            </a:prstGeom>
            <a:noFill/>
            <a:ln w="0">
              <a:noFill/>
            </a:ln>
          </p:spPr>
          <p:style>
            <a:lnRef idx="0"/>
            <a:fillRef idx="0"/>
            <a:effectRef idx="0"/>
            <a:fontRef idx="minor"/>
          </p:style>
        </p:sp>
      </p:grpSp>
      <p:grpSp>
        <p:nvGrpSpPr>
          <p:cNvPr id="351" name="19 Grupo"/>
          <p:cNvGrpSpPr/>
          <p:nvPr/>
        </p:nvGrpSpPr>
        <p:grpSpPr>
          <a:xfrm>
            <a:off x="7392240" y="3143520"/>
            <a:ext cx="452880" cy="1216800"/>
            <a:chOff x="7392240" y="3143520"/>
            <a:chExt cx="452880" cy="1216800"/>
          </a:xfrm>
        </p:grpSpPr>
        <p:sp>
          <p:nvSpPr>
            <p:cNvPr id="352" name="20 Flecha abajo"/>
            <p:cNvSpPr/>
            <p:nvPr/>
          </p:nvSpPr>
          <p:spPr>
            <a:xfrm>
              <a:off x="7392240" y="314352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353" name="Flecha abajo 6"/>
            <p:cNvSpPr/>
            <p:nvPr/>
          </p:nvSpPr>
          <p:spPr>
            <a:xfrm>
              <a:off x="7494120" y="3143520"/>
              <a:ext cx="248760" cy="915480"/>
            </a:xfrm>
            <a:prstGeom prst="rect">
              <a:avLst/>
            </a:prstGeom>
            <a:noFill/>
            <a:ln w="0">
              <a:noFill/>
            </a:ln>
          </p:spPr>
          <p:style>
            <a:lnRef idx="0"/>
            <a:fillRef idx="0"/>
            <a:effectRef idx="0"/>
            <a:fontRef idx="minor"/>
          </p:style>
        </p:sp>
      </p:grpSp>
      <p:grpSp>
        <p:nvGrpSpPr>
          <p:cNvPr id="354" name="22 Grupo"/>
          <p:cNvGrpSpPr/>
          <p:nvPr/>
        </p:nvGrpSpPr>
        <p:grpSpPr>
          <a:xfrm>
            <a:off x="7951680" y="3143520"/>
            <a:ext cx="452880" cy="1937160"/>
            <a:chOff x="7951680" y="3143520"/>
            <a:chExt cx="452880" cy="1937160"/>
          </a:xfrm>
        </p:grpSpPr>
        <p:sp>
          <p:nvSpPr>
            <p:cNvPr id="355" name="23 Flecha abajo"/>
            <p:cNvSpPr/>
            <p:nvPr/>
          </p:nvSpPr>
          <p:spPr>
            <a:xfrm>
              <a:off x="7951680" y="314352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356" name="Flecha abajo 6"/>
            <p:cNvSpPr/>
            <p:nvPr/>
          </p:nvSpPr>
          <p:spPr>
            <a:xfrm>
              <a:off x="8053920" y="3143520"/>
              <a:ext cx="248760" cy="1457280"/>
            </a:xfrm>
            <a:prstGeom prst="rect">
              <a:avLst/>
            </a:prstGeom>
            <a:noFill/>
            <a:ln w="0">
              <a:noFill/>
            </a:ln>
          </p:spPr>
          <p:style>
            <a:lnRef idx="0"/>
            <a:fillRef idx="0"/>
            <a:effectRef idx="0"/>
            <a:fontRef idx="minor"/>
          </p:style>
        </p:sp>
      </p:grpSp>
      <p:grpSp>
        <p:nvGrpSpPr>
          <p:cNvPr id="357" name="25 Grupo"/>
          <p:cNvGrpSpPr/>
          <p:nvPr/>
        </p:nvGrpSpPr>
        <p:grpSpPr>
          <a:xfrm>
            <a:off x="8495280" y="3143520"/>
            <a:ext cx="452880" cy="2677680"/>
            <a:chOff x="8495280" y="3143520"/>
            <a:chExt cx="452880" cy="2677680"/>
          </a:xfrm>
        </p:grpSpPr>
        <p:sp>
          <p:nvSpPr>
            <p:cNvPr id="358" name="26 Flecha abajo"/>
            <p:cNvSpPr/>
            <p:nvPr/>
          </p:nvSpPr>
          <p:spPr>
            <a:xfrm>
              <a:off x="8495280" y="314352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359" name="Flecha abajo 6"/>
            <p:cNvSpPr/>
            <p:nvPr/>
          </p:nvSpPr>
          <p:spPr>
            <a:xfrm>
              <a:off x="8597160" y="3143520"/>
              <a:ext cx="248760" cy="2014560"/>
            </a:xfrm>
            <a:prstGeom prst="rect">
              <a:avLst/>
            </a:prstGeom>
            <a:noFill/>
            <a:ln w="0">
              <a:noFill/>
            </a:ln>
          </p:spPr>
          <p:style>
            <a:lnRef idx="0"/>
            <a:fillRef idx="0"/>
            <a:effectRef idx="0"/>
            <a:fontRef idx="minor"/>
          </p:style>
        </p:sp>
      </p:grpSp>
      <p:sp>
        <p:nvSpPr>
          <p:cNvPr id="360"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0" lang="en-GB" sz="2800" spc="-1" strike="noStrike" cap="all">
                <a:solidFill>
                  <a:srgbClr val="404040"/>
                </a:solidFill>
                <a:latin typeface="Franklin Gothic Demi"/>
              </a:rPr>
              <a:t>NGS ANAlysis workflow</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adroTexto 3"/>
          <p:cNvSpPr/>
          <p:nvPr/>
        </p:nvSpPr>
        <p:spPr>
          <a:xfrm>
            <a:off x="2179080" y="2052000"/>
            <a:ext cx="7593480" cy="2893680"/>
          </a:xfrm>
          <a:prstGeom prst="rect">
            <a:avLst/>
          </a:prstGeom>
          <a:noFill/>
          <a:ln w="0">
            <a:noFill/>
          </a:ln>
        </p:spPr>
        <p:style>
          <a:lnRef idx="0"/>
          <a:fillRef idx="0"/>
          <a:effectRef idx="0"/>
          <a:fontRef idx="minor"/>
        </p:style>
        <p:txBody>
          <a:bodyPr wrap="none" lIns="90000" rIns="90000" tIns="45000" bIns="45000" anchor="t">
            <a:spAutoFit/>
          </a:bodyPr>
          <a:p>
            <a:pPr marL="216000" indent="-216000">
              <a:lnSpc>
                <a:spcPct val="100000"/>
              </a:lnSpc>
              <a:spcAft>
                <a:spcPts val="6001"/>
              </a:spcAft>
              <a:buClr>
                <a:srgbClr val="000000"/>
              </a:buClr>
              <a:buFont typeface="Wingdings" charset="2"/>
              <a:buChar char=""/>
            </a:pPr>
            <a:r>
              <a:rPr b="0" lang="en-GB" sz="2800" spc="-1" strike="noStrike">
                <a:solidFill>
                  <a:srgbClr val="000000"/>
                </a:solidFill>
                <a:latin typeface="Calibri"/>
                <a:ea typeface="DejaVu Sans"/>
              </a:rPr>
              <a:t>Detect sequencing problems</a:t>
            </a:r>
            <a:endParaRPr b="0" lang="es-ES" sz="2800" spc="-1" strike="noStrike">
              <a:latin typeface="Arial"/>
            </a:endParaRPr>
          </a:p>
          <a:p>
            <a:pPr marL="216000" indent="-216000">
              <a:lnSpc>
                <a:spcPct val="100000"/>
              </a:lnSpc>
              <a:spcAft>
                <a:spcPts val="6001"/>
              </a:spcAft>
              <a:buClr>
                <a:srgbClr val="000000"/>
              </a:buClr>
              <a:buFont typeface="Wingdings" charset="2"/>
              <a:buChar char=""/>
            </a:pPr>
            <a:r>
              <a:rPr b="0" lang="en-GB" sz="2800" spc="-1" strike="noStrike">
                <a:solidFill>
                  <a:srgbClr val="000000"/>
                </a:solidFill>
                <a:latin typeface="Calibri"/>
                <a:ea typeface="DejaVu Sans"/>
              </a:rPr>
              <a:t>Detect adaptors</a:t>
            </a:r>
            <a:endParaRPr b="0" lang="es-ES" sz="2800" spc="-1" strike="noStrike">
              <a:latin typeface="Arial"/>
            </a:endParaRPr>
          </a:p>
          <a:p>
            <a:pPr marL="216000" indent="-216000">
              <a:lnSpc>
                <a:spcPct val="100000"/>
              </a:lnSpc>
              <a:spcAft>
                <a:spcPts val="6001"/>
              </a:spcAft>
              <a:buClr>
                <a:srgbClr val="000000"/>
              </a:buClr>
              <a:buFont typeface="Wingdings" charset="2"/>
              <a:buChar char=""/>
            </a:pPr>
            <a:r>
              <a:rPr b="0" lang="en-GB" sz="2800" spc="-1" strike="noStrike">
                <a:solidFill>
                  <a:srgbClr val="000000"/>
                </a:solidFill>
                <a:latin typeface="Calibri"/>
                <a:ea typeface="DejaVu Sans"/>
              </a:rPr>
              <a:t>Compare Libraries for posterior analysis</a:t>
            </a:r>
            <a:endParaRPr b="0" lang="es-ES" sz="2800" spc="-1" strike="noStrike">
              <a:latin typeface="Arial"/>
            </a:endParaRPr>
          </a:p>
        </p:txBody>
      </p:sp>
      <p:sp>
        <p:nvSpPr>
          <p:cNvPr id="362" name="CuadroTexto 2"/>
          <p:cNvSpPr/>
          <p:nvPr/>
        </p:nvSpPr>
        <p:spPr>
          <a:xfrm>
            <a:off x="1764360" y="1476720"/>
            <a:ext cx="14551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Goals:</a:t>
            </a:r>
            <a:endParaRPr b="0" lang="es-ES" sz="3200" spc="-1" strike="noStrike">
              <a:latin typeface="Arial"/>
            </a:endParaRPr>
          </a:p>
        </p:txBody>
      </p:sp>
      <p:sp>
        <p:nvSpPr>
          <p:cNvPr id="363"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adroTexto 2"/>
          <p:cNvSpPr/>
          <p:nvPr/>
        </p:nvSpPr>
        <p:spPr>
          <a:xfrm>
            <a:off x="1113120" y="1869120"/>
            <a:ext cx="10384200" cy="3107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Calibri"/>
                <a:ea typeface="DejaVu Sans"/>
              </a:rPr>
              <a:t>Questions to have in mind when assessing the quality of the experiment and sequencing</a:t>
            </a:r>
            <a:endParaRPr b="0" lang="es-ES" sz="1800" spc="-1" strike="noStrike">
              <a:latin typeface="Arial"/>
            </a:endParaRPr>
          </a:p>
          <a:p>
            <a:pPr>
              <a:lnSpc>
                <a:spcPct val="100000"/>
              </a:lnSpc>
              <a:buNone/>
            </a:pP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How is the experiment design?</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Which are the DNA/RNA features I want to interrogate?</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How were this features enriched in our samples?</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Which kind of library has been done?</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ff0000"/>
                </a:solidFill>
                <a:latin typeface="Calibri"/>
                <a:ea typeface="DejaVu Sans"/>
              </a:rPr>
              <a:t>Different experiments require different interpretation of the QC analysis.</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Tools used:</a:t>
            </a:r>
            <a:endParaRPr b="0" lang="es-ES" sz="1800" spc="-1" strike="noStrike">
              <a:latin typeface="Arial"/>
            </a:endParaRPr>
          </a:p>
          <a:p>
            <a:pPr lvl="1" marL="457200" indent="-216000">
              <a:lnSpc>
                <a:spcPct val="100000"/>
              </a:lnSpc>
              <a:buClr>
                <a:srgbClr val="000000"/>
              </a:buClr>
              <a:buFont typeface="Wingdings" charset="2"/>
              <a:buChar char=""/>
            </a:pPr>
            <a:r>
              <a:rPr b="0" lang="en-GB" sz="1800" spc="-1" strike="noStrike">
                <a:solidFill>
                  <a:srgbClr val="000000"/>
                </a:solidFill>
                <a:latin typeface="Calibri"/>
                <a:ea typeface="DejaVu Sans"/>
              </a:rPr>
              <a:t>FastQC: For evaluating quality of experiment.</a:t>
            </a:r>
            <a:endParaRPr b="0" lang="es-ES" sz="1800" spc="-1" strike="noStrike">
              <a:latin typeface="Arial"/>
            </a:endParaRPr>
          </a:p>
        </p:txBody>
      </p:sp>
      <p:sp>
        <p:nvSpPr>
          <p:cNvPr id="365"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adroTexto 3"/>
          <p:cNvSpPr/>
          <p:nvPr/>
        </p:nvSpPr>
        <p:spPr>
          <a:xfrm>
            <a:off x="631080" y="1986840"/>
            <a:ext cx="3642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Per Base Quality Score</a:t>
            </a:r>
            <a:endParaRPr b="0" lang="es-ES" sz="2400" spc="-1" strike="noStrike">
              <a:latin typeface="Arial"/>
            </a:endParaRPr>
          </a:p>
        </p:txBody>
      </p:sp>
      <p:sp>
        <p:nvSpPr>
          <p:cNvPr id="367" name="CuadroTexto 4"/>
          <p:cNvSpPr/>
          <p:nvPr/>
        </p:nvSpPr>
        <p:spPr>
          <a:xfrm>
            <a:off x="961920" y="2536560"/>
            <a:ext cx="4965480" cy="33750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000000"/>
              </a:buClr>
              <a:buFont typeface="Arial"/>
              <a:buChar char="•"/>
            </a:pPr>
            <a:r>
              <a:rPr b="0" lang="es-ES" sz="1600" spc="-1" strike="noStrike">
                <a:solidFill>
                  <a:srgbClr val="000000"/>
                </a:solidFill>
                <a:latin typeface="Franklin Gothic Book"/>
                <a:ea typeface="DejaVu Sans"/>
              </a:rPr>
              <a:t>Represents the distribution of quality scores across all reads at each position on the read.</a:t>
            </a:r>
            <a:endParaRPr b="0" lang="es-ES" sz="1600" spc="-1" strike="noStrike">
              <a:latin typeface="Arial"/>
            </a:endParaRPr>
          </a:p>
          <a:p>
            <a:pPr>
              <a:lnSpc>
                <a:spcPct val="150000"/>
              </a:lnSpc>
              <a:buNone/>
            </a:pPr>
            <a:endParaRPr b="0" lang="es-ES" sz="1600" spc="-1" strike="noStrike">
              <a:latin typeface="Arial"/>
            </a:endParaRPr>
          </a:p>
          <a:p>
            <a:pPr marL="285840" indent="-285840">
              <a:lnSpc>
                <a:spcPct val="150000"/>
              </a:lnSpc>
              <a:buClr>
                <a:srgbClr val="000000"/>
              </a:buClr>
              <a:buFont typeface="Arial"/>
              <a:buChar char="•"/>
            </a:pPr>
            <a:r>
              <a:rPr b="0" lang="es-ES" sz="1600" spc="-1" strike="noStrike">
                <a:solidFill>
                  <a:srgbClr val="000000"/>
                </a:solidFill>
                <a:latin typeface="Franklin Gothic Book"/>
                <a:ea typeface="DejaVu Sans"/>
              </a:rPr>
              <a:t>The distribution is represented as a boxplot.</a:t>
            </a:r>
            <a:endParaRPr b="0" lang="es-ES" sz="1600" spc="-1" strike="noStrike">
              <a:latin typeface="Arial"/>
            </a:endParaRPr>
          </a:p>
          <a:p>
            <a:pPr>
              <a:lnSpc>
                <a:spcPct val="150000"/>
              </a:lnSpc>
              <a:buNone/>
            </a:pPr>
            <a:endParaRPr b="0" lang="es-ES" sz="1600" spc="-1" strike="noStrike">
              <a:latin typeface="Arial"/>
            </a:endParaRPr>
          </a:p>
          <a:p>
            <a:pPr marL="285840" indent="-285840">
              <a:lnSpc>
                <a:spcPct val="150000"/>
              </a:lnSpc>
              <a:buClr>
                <a:srgbClr val="000000"/>
              </a:buClr>
              <a:buFont typeface="Arial"/>
              <a:buChar char="•"/>
            </a:pPr>
            <a:r>
              <a:rPr b="0" lang="es-ES" sz="1600" spc="-1" strike="noStrike">
                <a:solidFill>
                  <a:srgbClr val="000000"/>
                </a:solidFill>
                <a:latin typeface="Franklin Gothic Book"/>
                <a:ea typeface="DejaVu Sans"/>
              </a:rPr>
              <a:t>Background color indicates high quality values as green, good quality as pink and low quality as red</a:t>
            </a:r>
            <a:endParaRPr b="0" lang="es-ES" sz="1600" spc="-1" strike="noStrike">
              <a:latin typeface="Arial"/>
            </a:endParaRPr>
          </a:p>
        </p:txBody>
      </p:sp>
      <p:sp>
        <p:nvSpPr>
          <p:cNvPr id="368" name="TextBox 2"/>
          <p:cNvSpPr/>
          <p:nvPr/>
        </p:nvSpPr>
        <p:spPr>
          <a:xfrm>
            <a:off x="6040080" y="2133000"/>
            <a:ext cx="462672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ourier New"/>
                <a:ea typeface="DejaVu Sans"/>
              </a:rPr>
              <a:t>S1: ATCGCTGACTAGCTCCCCTCGAGCTCTTAGCTCTAGC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S2: GATCTAGCGGATCTCTCCCCGAGCTCTTTTTCGAGCT</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S3: TCTTAAGCGCTATACGCGGAGTACTCGCGATATTCGG</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S4: TTTTTCGAGGCGCTATCAGGCTTATCGGCTATCTAGC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S5: TCTATTGCGATTCTCTTTTCAGGAACTATGACTCTAC</a:t>
            </a:r>
            <a:endParaRPr b="0" lang="es-ES" sz="1400" spc="-1" strike="noStrike">
              <a:latin typeface="Arial"/>
            </a:endParaRPr>
          </a:p>
        </p:txBody>
      </p:sp>
      <p:pic>
        <p:nvPicPr>
          <p:cNvPr id="369" name="Picture 2" descr=""/>
          <p:cNvPicPr/>
          <p:nvPr/>
        </p:nvPicPr>
        <p:blipFill>
          <a:blip r:embed="rId1"/>
          <a:srcRect l="12144" t="34790" r="57606" b="25229"/>
          <a:stretch/>
        </p:blipFill>
        <p:spPr>
          <a:xfrm>
            <a:off x="6375240" y="3326400"/>
            <a:ext cx="4133160" cy="3059640"/>
          </a:xfrm>
          <a:prstGeom prst="rect">
            <a:avLst/>
          </a:prstGeom>
          <a:ln w="0">
            <a:noFill/>
          </a:ln>
        </p:spPr>
      </p:pic>
      <p:sp>
        <p:nvSpPr>
          <p:cNvPr id="370" name="Down Arrow 7"/>
          <p:cNvSpPr/>
          <p:nvPr/>
        </p:nvSpPr>
        <p:spPr>
          <a:xfrm>
            <a:off x="648432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1" name="Down Arrow 8"/>
          <p:cNvSpPr/>
          <p:nvPr/>
        </p:nvSpPr>
        <p:spPr>
          <a:xfrm>
            <a:off x="680976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2" name="Down Arrow 9"/>
          <p:cNvSpPr/>
          <p:nvPr/>
        </p:nvSpPr>
        <p:spPr>
          <a:xfrm>
            <a:off x="1031868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3" name="Down Arrow 10"/>
          <p:cNvSpPr/>
          <p:nvPr/>
        </p:nvSpPr>
        <p:spPr>
          <a:xfrm>
            <a:off x="744444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4" name="Down Arrow 11"/>
          <p:cNvSpPr/>
          <p:nvPr/>
        </p:nvSpPr>
        <p:spPr>
          <a:xfrm>
            <a:off x="852264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5" name="Down Arrow 12"/>
          <p:cNvSpPr/>
          <p:nvPr/>
        </p:nvSpPr>
        <p:spPr>
          <a:xfrm>
            <a:off x="958428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76"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581040" y="702000"/>
            <a:ext cx="11028600" cy="1187640"/>
          </a:xfrm>
          <a:prstGeom prst="rect">
            <a:avLst/>
          </a:prstGeom>
          <a:noFill/>
          <a:ln w="0">
            <a:noFill/>
          </a:ln>
        </p:spPr>
        <p:txBody>
          <a:bodyPr lIns="90000" rIns="90000" tIns="45000" bIns="45000" anchor="b">
            <a:noAutofit/>
          </a:bodyPr>
          <a:p>
            <a:pPr>
              <a:lnSpc>
                <a:spcPct val="100000"/>
              </a:lnSpc>
              <a:buNone/>
            </a:pPr>
            <a:r>
              <a:rPr b="0" lang="en-GB" sz="2800" spc="-1" strike="noStrike" cap="all">
                <a:solidFill>
                  <a:srgbClr val="404040"/>
                </a:solidFill>
                <a:latin typeface="Franklin Gothic Demi"/>
              </a:rPr>
              <a:t>TRREP: </a:t>
            </a:r>
            <a:r>
              <a:rPr b="0" lang="es-ES" sz="2800" spc="-1" strike="noStrike" cap="all">
                <a:solidFill>
                  <a:srgbClr val="404040"/>
                </a:solidFill>
                <a:latin typeface="Franklin Gothic Demi"/>
              </a:rPr>
              <a:t>TRANSCRIPTÓMICA, REGULACIÓN GENÓMICA Y EPIGENÓMICA </a:t>
            </a:r>
            <a:endParaRPr b="0" lang="es-ES" sz="2800" spc="-1" strike="noStrike">
              <a:latin typeface="Arial"/>
            </a:endParaRPr>
          </a:p>
        </p:txBody>
      </p:sp>
      <p:pic>
        <p:nvPicPr>
          <p:cNvPr id="230" name="Picture 5" descr=""/>
          <p:cNvPicPr/>
          <p:nvPr/>
        </p:nvPicPr>
        <p:blipFill>
          <a:blip r:embed="rId1"/>
          <a:stretch/>
        </p:blipFill>
        <p:spPr>
          <a:xfrm>
            <a:off x="9748440" y="5359680"/>
            <a:ext cx="1127880" cy="1127880"/>
          </a:xfrm>
          <a:prstGeom prst="rect">
            <a:avLst/>
          </a:prstGeom>
          <a:ln w="0">
            <a:noFill/>
          </a:ln>
        </p:spPr>
      </p:pic>
      <p:pic>
        <p:nvPicPr>
          <p:cNvPr id="231" name="Picture 7" descr=""/>
          <p:cNvPicPr/>
          <p:nvPr/>
        </p:nvPicPr>
        <p:blipFill>
          <a:blip r:embed="rId2"/>
          <a:stretch/>
        </p:blipFill>
        <p:spPr>
          <a:xfrm>
            <a:off x="9748440" y="3462840"/>
            <a:ext cx="1127880" cy="1127880"/>
          </a:xfrm>
          <a:prstGeom prst="rect">
            <a:avLst/>
          </a:prstGeom>
          <a:ln w="0">
            <a:noFill/>
          </a:ln>
        </p:spPr>
      </p:pic>
      <p:sp>
        <p:nvSpPr>
          <p:cNvPr id="232" name="TextBox 6"/>
          <p:cNvSpPr/>
          <p:nvPr/>
        </p:nvSpPr>
        <p:spPr>
          <a:xfrm>
            <a:off x="4872960" y="1521720"/>
            <a:ext cx="69098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1800" spc="-1" strike="noStrike">
                <a:solidFill>
                  <a:srgbClr val="ff0000"/>
                </a:solidFill>
                <a:latin typeface="Franklin Gothic Book"/>
                <a:ea typeface="DejaVu Sans"/>
              </a:rPr>
              <a:t>Calificación = 0.4*Trabajo + 0.5*Examen teórico+0.1*participación</a:t>
            </a:r>
            <a:endParaRPr b="0" lang="es-ES" sz="1800" spc="-1" strike="noStrike">
              <a:latin typeface="Arial"/>
            </a:endParaRPr>
          </a:p>
        </p:txBody>
      </p:sp>
      <p:pic>
        <p:nvPicPr>
          <p:cNvPr id="233" name="Picture 3" descr=""/>
          <p:cNvPicPr/>
          <p:nvPr/>
        </p:nvPicPr>
        <p:blipFill>
          <a:blip r:embed="rId3"/>
          <a:stretch/>
        </p:blipFill>
        <p:spPr>
          <a:xfrm>
            <a:off x="843480" y="2319480"/>
            <a:ext cx="8235360" cy="436500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repl">
                                        <p:cTn id="7" dur="500" fill="hold"/>
                                        <p:tgtEl>
                                          <p:spTgt spid="232"/>
                                        </p:tgtEl>
                                        <p:attrNameLst>
                                          <p:attrName>ppt_x</p:attrName>
                                        </p:attrNameLst>
                                      </p:cBhvr>
                                      <p:tavLst>
                                        <p:tav tm="0">
                                          <p:val>
                                            <p:strVal val="#ppt_x"/>
                                          </p:val>
                                        </p:tav>
                                        <p:tav tm="100000">
                                          <p:val>
                                            <p:strVal val="#ppt_x"/>
                                          </p:val>
                                        </p:tav>
                                      </p:tavLst>
                                    </p:anim>
                                    <p:anim calcmode="lin" valueType="num">
                                      <p:cBhvr additive="repl">
                                        <p:cTn id="8" dur="500" fill="hold"/>
                                        <p:tgtEl>
                                          <p:spTgt spid="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7" name="Picture 2" descr=""/>
          <p:cNvPicPr/>
          <p:nvPr/>
        </p:nvPicPr>
        <p:blipFill>
          <a:blip r:embed="rId1"/>
          <a:srcRect l="10799" t="27227" r="11312" b="21702"/>
          <a:stretch/>
        </p:blipFill>
        <p:spPr>
          <a:xfrm>
            <a:off x="1847520" y="2061000"/>
            <a:ext cx="8307720" cy="3402360"/>
          </a:xfrm>
          <a:prstGeom prst="rect">
            <a:avLst/>
          </a:prstGeom>
          <a:ln w="0">
            <a:noFill/>
          </a:ln>
        </p:spPr>
      </p:pic>
      <p:sp>
        <p:nvSpPr>
          <p:cNvPr id="378" name="CuadroTexto 3"/>
          <p:cNvSpPr/>
          <p:nvPr/>
        </p:nvSpPr>
        <p:spPr>
          <a:xfrm>
            <a:off x="4275000" y="1549080"/>
            <a:ext cx="3642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Per Base Quality Score</a:t>
            </a:r>
            <a:endParaRPr b="0" lang="es-ES" sz="2400" spc="-1" strike="noStrike">
              <a:latin typeface="Arial"/>
            </a:endParaRPr>
          </a:p>
        </p:txBody>
      </p:sp>
      <p:sp>
        <p:nvSpPr>
          <p:cNvPr id="379" name="CuadroTexto 1"/>
          <p:cNvSpPr/>
          <p:nvPr/>
        </p:nvSpPr>
        <p:spPr>
          <a:xfrm>
            <a:off x="1991520" y="5622480"/>
            <a:ext cx="8352000" cy="106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600" spc="-1" strike="noStrike">
                <a:solidFill>
                  <a:srgbClr val="000000"/>
                </a:solidFill>
                <a:latin typeface="Calibri"/>
                <a:ea typeface="DejaVu Sans"/>
              </a:rPr>
              <a:t>Depending on the experiment, low quality values at the end of the reads may be acceptable. In example for SNP calling low Q values are unacceptable. For RNA Seq they will be acceptable as long as they do not reduce the abitlity to map the read to the features.</a:t>
            </a:r>
            <a:endParaRPr b="0" lang="es-ES" sz="1600" spc="-1" strike="noStrike">
              <a:latin typeface="Arial"/>
            </a:endParaRPr>
          </a:p>
        </p:txBody>
      </p:sp>
      <p:sp>
        <p:nvSpPr>
          <p:cNvPr id="380"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adroTexto 3"/>
          <p:cNvSpPr/>
          <p:nvPr/>
        </p:nvSpPr>
        <p:spPr>
          <a:xfrm>
            <a:off x="3429000" y="1565280"/>
            <a:ext cx="53337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Per Sequence Mean Quality Score</a:t>
            </a:r>
            <a:endParaRPr b="0" lang="es-ES" sz="2400" spc="-1" strike="noStrike">
              <a:latin typeface="Arial"/>
            </a:endParaRPr>
          </a:p>
        </p:txBody>
      </p:sp>
      <p:pic>
        <p:nvPicPr>
          <p:cNvPr id="382" name="Picture 2" descr=""/>
          <p:cNvPicPr/>
          <p:nvPr/>
        </p:nvPicPr>
        <p:blipFill>
          <a:blip r:embed="rId1"/>
          <a:srcRect l="11654" t="26680" r="12565" b="19204"/>
          <a:stretch/>
        </p:blipFill>
        <p:spPr>
          <a:xfrm>
            <a:off x="2063520" y="3246120"/>
            <a:ext cx="8082360" cy="3605760"/>
          </a:xfrm>
          <a:prstGeom prst="rect">
            <a:avLst/>
          </a:prstGeom>
          <a:ln w="0">
            <a:noFill/>
          </a:ln>
        </p:spPr>
      </p:pic>
      <p:sp>
        <p:nvSpPr>
          <p:cNvPr id="383" name="CuadroTexto 1"/>
          <p:cNvSpPr/>
          <p:nvPr/>
        </p:nvSpPr>
        <p:spPr>
          <a:xfrm>
            <a:off x="2567520" y="4398120"/>
            <a:ext cx="165528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000000"/>
                </a:solidFill>
                <a:latin typeface="Franklin Gothic Book"/>
                <a:ea typeface="DejaVu Sans"/>
              </a:rPr>
              <a:t>Most of the reads have an average quality over 30</a:t>
            </a:r>
            <a:endParaRPr b="0" lang="es-ES" sz="1400" spc="-1" strike="noStrike">
              <a:latin typeface="Arial"/>
            </a:endParaRPr>
          </a:p>
        </p:txBody>
      </p:sp>
      <p:sp>
        <p:nvSpPr>
          <p:cNvPr id="384" name="CuadroTexto 7"/>
          <p:cNvSpPr/>
          <p:nvPr/>
        </p:nvSpPr>
        <p:spPr>
          <a:xfrm>
            <a:off x="6383880" y="4398120"/>
            <a:ext cx="165528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000000"/>
                </a:solidFill>
                <a:latin typeface="Franklin Gothic Book"/>
                <a:ea typeface="DejaVu Sans"/>
              </a:rPr>
              <a:t>A group of reads have low quality</a:t>
            </a:r>
            <a:endParaRPr b="0" lang="es-ES" sz="1400" spc="-1" strike="noStrike">
              <a:latin typeface="Arial"/>
            </a:endParaRPr>
          </a:p>
        </p:txBody>
      </p:sp>
      <p:sp>
        <p:nvSpPr>
          <p:cNvPr id="385" name="Conector recto de flecha 8"/>
          <p:cNvSpPr/>
          <p:nvPr/>
        </p:nvSpPr>
        <p:spPr>
          <a:xfrm>
            <a:off x="7248240" y="4974480"/>
            <a:ext cx="430920" cy="1006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386" name="Conector recto de flecha 10"/>
          <p:cNvSpPr/>
          <p:nvPr/>
        </p:nvSpPr>
        <p:spPr>
          <a:xfrm>
            <a:off x="4223880" y="4758120"/>
            <a:ext cx="1078920" cy="286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387" name="TextBox 11"/>
          <p:cNvSpPr/>
          <p:nvPr/>
        </p:nvSpPr>
        <p:spPr>
          <a:xfrm>
            <a:off x="3592440" y="2069640"/>
            <a:ext cx="462672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ourier New"/>
                <a:ea typeface="DejaVu Sans"/>
              </a:rPr>
              <a:t>S1: ATCGCTGACTAGCTCCCCTCGAGCTCTTAGCTCTAGC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S2: GATCTAGCGGATCTCTCCCCGAGCTCTTTTTCGAGCT</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S3: TCTTAAGCGCTATACGCGGAGTACTCGCGATATTCGG</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S4: TTTTTCGAGGCGCTATCAGGCTTATCGGCTATCTAGC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S5: TCTATTGCGATTCTCTTTTCAGGAACTATGACTCTAC</a:t>
            </a:r>
            <a:endParaRPr b="0" lang="es-ES" sz="1400" spc="-1" strike="noStrike">
              <a:latin typeface="Arial"/>
            </a:endParaRPr>
          </a:p>
        </p:txBody>
      </p:sp>
      <p:sp>
        <p:nvSpPr>
          <p:cNvPr id="388" name="Down Arrow 12"/>
          <p:cNvSpPr/>
          <p:nvPr/>
        </p:nvSpPr>
        <p:spPr>
          <a:xfrm rot="16200000">
            <a:off x="6021000" y="13716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89" name="Down Arrow 13"/>
          <p:cNvSpPr/>
          <p:nvPr/>
        </p:nvSpPr>
        <p:spPr>
          <a:xfrm rot="16200000">
            <a:off x="6021000" y="80604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90" name="Down Arrow 14"/>
          <p:cNvSpPr/>
          <p:nvPr/>
        </p:nvSpPr>
        <p:spPr>
          <a:xfrm rot="16200000">
            <a:off x="6021000" y="35244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91" name="Down Arrow 15"/>
          <p:cNvSpPr/>
          <p:nvPr/>
        </p:nvSpPr>
        <p:spPr>
          <a:xfrm rot="16200000">
            <a:off x="6021000" y="56772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92" name="Down Arrow 16"/>
          <p:cNvSpPr/>
          <p:nvPr/>
        </p:nvSpPr>
        <p:spPr>
          <a:xfrm rot="16200000">
            <a:off x="6021000" y="101304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393" name="TextBox 2"/>
          <p:cNvSpPr/>
          <p:nvPr/>
        </p:nvSpPr>
        <p:spPr>
          <a:xfrm>
            <a:off x="8278200" y="2053440"/>
            <a:ext cx="405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Franklin Gothic Book"/>
                <a:ea typeface="DejaVu Sans"/>
              </a:rPr>
              <a:t>32</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32</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37</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37</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37</a:t>
            </a:r>
            <a:endParaRPr b="0" lang="es-ES" sz="1400" spc="-1" strike="noStrike">
              <a:latin typeface="Arial"/>
            </a:endParaRPr>
          </a:p>
        </p:txBody>
      </p:sp>
      <p:sp>
        <p:nvSpPr>
          <p:cNvPr id="394" name="Right Brace 5"/>
          <p:cNvSpPr/>
          <p:nvPr/>
        </p:nvSpPr>
        <p:spPr>
          <a:xfrm>
            <a:off x="8616240" y="2550960"/>
            <a:ext cx="214920" cy="568440"/>
          </a:xfrm>
          <a:prstGeom prst="rightBrace">
            <a:avLst>
              <a:gd name="adj1" fmla="val 8333"/>
              <a:gd name="adj2" fmla="val 50000"/>
            </a:avLst>
          </a:prstGeom>
          <a:solidFill>
            <a:schemeClr val="accent1"/>
          </a:solidFill>
          <a:ln w="9525">
            <a:solidFill>
              <a:srgbClr val="000000"/>
            </a:solidFill>
            <a:round/>
          </a:ln>
        </p:spPr>
        <p:style>
          <a:lnRef idx="0"/>
          <a:fillRef idx="0"/>
          <a:effectRef idx="0"/>
          <a:fontRef idx="minor"/>
        </p:style>
      </p:sp>
      <p:sp>
        <p:nvSpPr>
          <p:cNvPr id="395" name="Right Brace 17"/>
          <p:cNvSpPr/>
          <p:nvPr/>
        </p:nvSpPr>
        <p:spPr>
          <a:xfrm>
            <a:off x="8616240" y="2112120"/>
            <a:ext cx="214920" cy="394560"/>
          </a:xfrm>
          <a:prstGeom prst="rightBrace">
            <a:avLst>
              <a:gd name="adj1" fmla="val 8333"/>
              <a:gd name="adj2" fmla="val 50000"/>
            </a:avLst>
          </a:prstGeom>
          <a:solidFill>
            <a:schemeClr val="accent1"/>
          </a:solidFill>
          <a:ln w="9525">
            <a:solidFill>
              <a:srgbClr val="000000"/>
            </a:solidFill>
            <a:round/>
          </a:ln>
        </p:spPr>
        <p:style>
          <a:lnRef idx="0"/>
          <a:fillRef idx="0"/>
          <a:effectRef idx="0"/>
          <a:fontRef idx="minor"/>
        </p:style>
      </p:sp>
      <p:sp>
        <p:nvSpPr>
          <p:cNvPr id="396" name="TextBox 18"/>
          <p:cNvSpPr/>
          <p:nvPr/>
        </p:nvSpPr>
        <p:spPr>
          <a:xfrm>
            <a:off x="8794440" y="211212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2</a:t>
            </a:r>
            <a:endParaRPr b="0" lang="es-ES" sz="1800" spc="-1" strike="noStrike">
              <a:latin typeface="Arial"/>
            </a:endParaRPr>
          </a:p>
        </p:txBody>
      </p:sp>
      <p:sp>
        <p:nvSpPr>
          <p:cNvPr id="397" name="TextBox 19"/>
          <p:cNvSpPr/>
          <p:nvPr/>
        </p:nvSpPr>
        <p:spPr>
          <a:xfrm>
            <a:off x="8798400" y="263700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3</a:t>
            </a:r>
            <a:endParaRPr b="0" lang="es-ES" sz="1800" spc="-1" strike="noStrike">
              <a:latin typeface="Arial"/>
            </a:endParaRPr>
          </a:p>
        </p:txBody>
      </p:sp>
      <p:sp>
        <p:nvSpPr>
          <p:cNvPr id="398"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Picture 2" descr=""/>
          <p:cNvPicPr/>
          <p:nvPr/>
        </p:nvPicPr>
        <p:blipFill>
          <a:blip r:embed="rId1"/>
          <a:srcRect l="12549" t="39469" r="55199" b="18642"/>
          <a:stretch/>
        </p:blipFill>
        <p:spPr>
          <a:xfrm>
            <a:off x="6373440" y="3429000"/>
            <a:ext cx="4134960" cy="2536560"/>
          </a:xfrm>
          <a:prstGeom prst="rect">
            <a:avLst/>
          </a:prstGeom>
          <a:ln w="0">
            <a:noFill/>
          </a:ln>
        </p:spPr>
      </p:pic>
      <p:sp>
        <p:nvSpPr>
          <p:cNvPr id="400" name="CuadroTexto 3"/>
          <p:cNvSpPr/>
          <p:nvPr/>
        </p:nvSpPr>
        <p:spPr>
          <a:xfrm>
            <a:off x="266040" y="2133000"/>
            <a:ext cx="46144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Per Position Base Proportions</a:t>
            </a:r>
            <a:endParaRPr b="0" lang="es-ES" sz="2400" spc="-1" strike="noStrike">
              <a:latin typeface="Arial"/>
            </a:endParaRPr>
          </a:p>
        </p:txBody>
      </p:sp>
      <p:sp>
        <p:nvSpPr>
          <p:cNvPr id="401" name="CuadroTexto 4"/>
          <p:cNvSpPr/>
          <p:nvPr/>
        </p:nvSpPr>
        <p:spPr>
          <a:xfrm>
            <a:off x="636480" y="2817000"/>
            <a:ext cx="5204160" cy="37929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000000"/>
              </a:buClr>
              <a:buFont typeface="Arial"/>
              <a:buChar char="•"/>
            </a:pPr>
            <a:r>
              <a:rPr b="0" lang="es-ES" sz="1800" spc="-1" strike="noStrike">
                <a:solidFill>
                  <a:srgbClr val="000000"/>
                </a:solidFill>
                <a:latin typeface="Franklin Gothic Book"/>
                <a:ea typeface="DejaVu Sans"/>
              </a:rPr>
              <a:t>Represents the distribution of frequencies of the four nucleotides across all reads at each position on the read.</a:t>
            </a:r>
            <a:endParaRPr b="0" lang="es-ES" sz="1800" spc="-1" strike="noStrike">
              <a:latin typeface="Arial"/>
            </a:endParaRPr>
          </a:p>
          <a:p>
            <a:pPr>
              <a:lnSpc>
                <a:spcPct val="150000"/>
              </a:lnSpc>
              <a:buNone/>
            </a:pPr>
            <a:endParaRPr b="0" lang="es-ES" sz="1800" spc="-1" strike="noStrike">
              <a:latin typeface="Arial"/>
            </a:endParaRPr>
          </a:p>
          <a:p>
            <a:pPr marL="285840" indent="-285840">
              <a:lnSpc>
                <a:spcPct val="150000"/>
              </a:lnSpc>
              <a:buClr>
                <a:srgbClr val="000000"/>
              </a:buClr>
              <a:buFont typeface="Arial"/>
              <a:buChar char="•"/>
            </a:pPr>
            <a:r>
              <a:rPr b="0" lang="es-ES" sz="1800" spc="-1" strike="noStrike">
                <a:solidFill>
                  <a:srgbClr val="000000"/>
                </a:solidFill>
                <a:latin typeface="Franklin Gothic Book"/>
                <a:ea typeface="DejaVu Sans"/>
              </a:rPr>
              <a:t>The frequency is represented as a line plot.</a:t>
            </a:r>
            <a:endParaRPr b="0" lang="es-ES" sz="1800" spc="-1" strike="noStrike">
              <a:latin typeface="Arial"/>
            </a:endParaRPr>
          </a:p>
          <a:p>
            <a:pPr>
              <a:lnSpc>
                <a:spcPct val="150000"/>
              </a:lnSpc>
              <a:buNone/>
            </a:pPr>
            <a:endParaRPr b="0" lang="es-ES" sz="1800" spc="-1" strike="noStrike">
              <a:latin typeface="Arial"/>
            </a:endParaRPr>
          </a:p>
          <a:p>
            <a:pPr marL="285840" indent="-285840">
              <a:lnSpc>
                <a:spcPct val="150000"/>
              </a:lnSpc>
              <a:buClr>
                <a:srgbClr val="000000"/>
              </a:buClr>
              <a:buFont typeface="Arial"/>
              <a:buChar char="•"/>
            </a:pPr>
            <a:r>
              <a:rPr b="0" lang="es-ES" sz="1800" spc="-1" strike="noStrike">
                <a:solidFill>
                  <a:srgbClr val="000000"/>
                </a:solidFill>
                <a:latin typeface="Franklin Gothic Book"/>
                <a:ea typeface="DejaVu Sans"/>
              </a:rPr>
              <a:t>Red: </a:t>
            </a:r>
            <a:r>
              <a:rPr b="1" lang="es-ES" sz="1800" spc="-1" strike="noStrike">
                <a:solidFill>
                  <a:srgbClr val="ff0000"/>
                </a:solidFill>
                <a:latin typeface="Franklin Gothic Book"/>
                <a:ea typeface="DejaVu Sans"/>
              </a:rPr>
              <a:t>T</a:t>
            </a:r>
            <a:r>
              <a:rPr b="0" lang="es-ES" sz="1800" spc="-1" strike="noStrike">
                <a:solidFill>
                  <a:srgbClr val="000000"/>
                </a:solidFill>
                <a:latin typeface="Franklin Gothic Book"/>
                <a:ea typeface="DejaVu Sans"/>
              </a:rPr>
              <a:t>, Blue: </a:t>
            </a:r>
            <a:r>
              <a:rPr b="1" lang="es-ES" sz="1800" spc="-1" strike="noStrike">
                <a:solidFill>
                  <a:srgbClr val="00b0f0"/>
                </a:solidFill>
                <a:latin typeface="Franklin Gothic Book"/>
                <a:ea typeface="DejaVu Sans"/>
              </a:rPr>
              <a:t>C</a:t>
            </a:r>
            <a:r>
              <a:rPr b="0" lang="es-ES" sz="1800" spc="-1" strike="noStrike">
                <a:solidFill>
                  <a:srgbClr val="000000"/>
                </a:solidFill>
                <a:latin typeface="Franklin Gothic Book"/>
                <a:ea typeface="DejaVu Sans"/>
              </a:rPr>
              <a:t>, Green: </a:t>
            </a:r>
            <a:r>
              <a:rPr b="1" lang="es-ES" sz="1800" spc="-1" strike="noStrike">
                <a:solidFill>
                  <a:srgbClr val="00b050"/>
                </a:solidFill>
                <a:latin typeface="Franklin Gothic Book"/>
                <a:ea typeface="DejaVu Sans"/>
              </a:rPr>
              <a:t>A</a:t>
            </a:r>
            <a:r>
              <a:rPr b="0" lang="es-ES" sz="1800" spc="-1" strike="noStrike">
                <a:solidFill>
                  <a:srgbClr val="000000"/>
                </a:solidFill>
                <a:latin typeface="Franklin Gothic Book"/>
                <a:ea typeface="DejaVu Sans"/>
              </a:rPr>
              <a:t>, Black: </a:t>
            </a:r>
            <a:r>
              <a:rPr b="1" lang="es-ES" sz="1800" spc="-1" strike="noStrike">
                <a:solidFill>
                  <a:srgbClr val="000000"/>
                </a:solidFill>
                <a:latin typeface="Franklin Gothic Book"/>
                <a:ea typeface="DejaVu Sans"/>
              </a:rPr>
              <a:t>G</a:t>
            </a:r>
            <a:endParaRPr b="0" lang="es-ES" sz="1800" spc="-1" strike="noStrike">
              <a:latin typeface="Arial"/>
            </a:endParaRPr>
          </a:p>
        </p:txBody>
      </p:sp>
      <p:sp>
        <p:nvSpPr>
          <p:cNvPr id="402" name="TextBox 2"/>
          <p:cNvSpPr/>
          <p:nvPr/>
        </p:nvSpPr>
        <p:spPr>
          <a:xfrm>
            <a:off x="6040080" y="2133000"/>
            <a:ext cx="462672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ourier New"/>
                <a:ea typeface="DejaVu Sans"/>
              </a:rPr>
              <a:t>S1: ATCGCTGACTAGCTCCCCTCGAGCTCTTAGCTCTAGC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S2: GATCTAGCGGATCTCTCCCCGAGCTCTTTTTCGAGCT</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S3: TCTTAAGCGCTATACGCGGAGTACTCGCGATATTCGG</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S4: TTTTTCGAGGCGCTATCAGGCTTATCGGCTATCTAGC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S5: TCTATTGCGATTCTCTTTTCAGGAACTATGACTCTAC</a:t>
            </a:r>
            <a:endParaRPr b="0" lang="es-ES" sz="1400" spc="-1" strike="noStrike">
              <a:latin typeface="Arial"/>
            </a:endParaRPr>
          </a:p>
        </p:txBody>
      </p:sp>
      <p:sp>
        <p:nvSpPr>
          <p:cNvPr id="403" name="Down Arrow 7"/>
          <p:cNvSpPr/>
          <p:nvPr/>
        </p:nvSpPr>
        <p:spPr>
          <a:xfrm>
            <a:off x="648432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4" name="Down Arrow 8"/>
          <p:cNvSpPr/>
          <p:nvPr/>
        </p:nvSpPr>
        <p:spPr>
          <a:xfrm>
            <a:off x="680976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5" name="Down Arrow 9"/>
          <p:cNvSpPr/>
          <p:nvPr/>
        </p:nvSpPr>
        <p:spPr>
          <a:xfrm>
            <a:off x="1031868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6" name="Down Arrow 10"/>
          <p:cNvSpPr/>
          <p:nvPr/>
        </p:nvSpPr>
        <p:spPr>
          <a:xfrm>
            <a:off x="744444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7" name="Down Arrow 11"/>
          <p:cNvSpPr/>
          <p:nvPr/>
        </p:nvSpPr>
        <p:spPr>
          <a:xfrm>
            <a:off x="852264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8" name="Down Arrow 12"/>
          <p:cNvSpPr/>
          <p:nvPr/>
        </p:nvSpPr>
        <p:spPr>
          <a:xfrm>
            <a:off x="9584280" y="2133000"/>
            <a:ext cx="236520" cy="136692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09"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Picture 2" descr=""/>
          <p:cNvPicPr/>
          <p:nvPr/>
        </p:nvPicPr>
        <p:blipFill>
          <a:blip r:embed="rId1"/>
          <a:srcRect l="9834" t="25910" r="12844" b="15871"/>
          <a:stretch/>
        </p:blipFill>
        <p:spPr>
          <a:xfrm>
            <a:off x="1919880" y="2421000"/>
            <a:ext cx="8246880" cy="3527280"/>
          </a:xfrm>
          <a:prstGeom prst="rect">
            <a:avLst/>
          </a:prstGeom>
          <a:ln w="0">
            <a:noFill/>
          </a:ln>
        </p:spPr>
      </p:pic>
      <p:sp>
        <p:nvSpPr>
          <p:cNvPr id="411" name="CuadroTexto 3"/>
          <p:cNvSpPr/>
          <p:nvPr/>
        </p:nvSpPr>
        <p:spPr>
          <a:xfrm>
            <a:off x="3456360" y="1696320"/>
            <a:ext cx="54054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Per Position Base Content</a:t>
            </a:r>
            <a:endParaRPr b="0" lang="es-ES" sz="3200" spc="-1" strike="noStrike">
              <a:latin typeface="Arial"/>
            </a:endParaRPr>
          </a:p>
        </p:txBody>
      </p:sp>
      <p:sp>
        <p:nvSpPr>
          <p:cNvPr id="412" name="CuadroTexto 1"/>
          <p:cNvSpPr/>
          <p:nvPr/>
        </p:nvSpPr>
        <p:spPr>
          <a:xfrm>
            <a:off x="2495520" y="3429000"/>
            <a:ext cx="223128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400" spc="-1" strike="noStrike">
                <a:solidFill>
                  <a:srgbClr val="000000"/>
                </a:solidFill>
                <a:latin typeface="Franklin Gothic Book"/>
                <a:ea typeface="DejaVu Sans"/>
              </a:rPr>
              <a:t>Even distribution of </a:t>
            </a:r>
            <a:r>
              <a:rPr b="0" lang="en-GB" sz="1400" spc="-1" strike="noStrike">
                <a:solidFill>
                  <a:srgbClr val="ff0000"/>
                </a:solidFill>
                <a:latin typeface="Franklin Gothic Book"/>
                <a:ea typeface="DejaVu Sans"/>
              </a:rPr>
              <a:t>Ts</a:t>
            </a:r>
            <a:r>
              <a:rPr b="0" lang="en-GB" sz="1400" spc="-1" strike="noStrike">
                <a:solidFill>
                  <a:srgbClr val="000000"/>
                </a:solidFill>
                <a:latin typeface="Franklin Gothic Book"/>
                <a:ea typeface="DejaVu Sans"/>
              </a:rPr>
              <a:t> across sequence length</a:t>
            </a:r>
            <a:endParaRPr b="0" lang="es-ES" sz="1400" spc="-1" strike="noStrike">
              <a:latin typeface="Arial"/>
            </a:endParaRPr>
          </a:p>
        </p:txBody>
      </p:sp>
      <p:sp>
        <p:nvSpPr>
          <p:cNvPr id="413" name="CuadroTexto 6"/>
          <p:cNvSpPr/>
          <p:nvPr/>
        </p:nvSpPr>
        <p:spPr>
          <a:xfrm>
            <a:off x="6383880" y="3285000"/>
            <a:ext cx="22312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400" spc="-1" strike="noStrike">
                <a:solidFill>
                  <a:srgbClr val="000000"/>
                </a:solidFill>
                <a:latin typeface="Franklin Gothic Book"/>
                <a:ea typeface="DejaVu Sans"/>
              </a:rPr>
              <a:t>Uneven distribution of </a:t>
            </a:r>
            <a:r>
              <a:rPr b="0" lang="en-GB" sz="1400" spc="-1" strike="noStrike">
                <a:solidFill>
                  <a:srgbClr val="ff0000"/>
                </a:solidFill>
                <a:latin typeface="Franklin Gothic Book"/>
                <a:ea typeface="DejaVu Sans"/>
              </a:rPr>
              <a:t>Ts</a:t>
            </a:r>
            <a:r>
              <a:rPr b="0" lang="en-GB" sz="1400" spc="-1" strike="noStrike">
                <a:solidFill>
                  <a:srgbClr val="000000"/>
                </a:solidFill>
                <a:latin typeface="Franklin Gothic Book"/>
                <a:ea typeface="DejaVu Sans"/>
              </a:rPr>
              <a:t> across sequence length indicating low complexity or library bias</a:t>
            </a:r>
            <a:endParaRPr b="0" lang="es-ES" sz="1400" spc="-1" strike="noStrike">
              <a:latin typeface="Arial"/>
            </a:endParaRPr>
          </a:p>
        </p:txBody>
      </p:sp>
      <p:sp>
        <p:nvSpPr>
          <p:cNvPr id="414" name="Conector recto de flecha 7"/>
          <p:cNvSpPr/>
          <p:nvPr/>
        </p:nvSpPr>
        <p:spPr>
          <a:xfrm>
            <a:off x="7500240" y="4239000"/>
            <a:ext cx="1330920" cy="628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15" name="Conector recto de flecha 9"/>
          <p:cNvSpPr/>
          <p:nvPr/>
        </p:nvSpPr>
        <p:spPr>
          <a:xfrm flipH="1">
            <a:off x="6526440" y="4239000"/>
            <a:ext cx="970920" cy="628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16" name="Conector recto de flecha 12"/>
          <p:cNvSpPr/>
          <p:nvPr/>
        </p:nvSpPr>
        <p:spPr>
          <a:xfrm>
            <a:off x="3611880" y="3952080"/>
            <a:ext cx="106920" cy="77184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17"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adroTexto 3"/>
          <p:cNvSpPr/>
          <p:nvPr/>
        </p:nvSpPr>
        <p:spPr>
          <a:xfrm>
            <a:off x="3881880" y="1692000"/>
            <a:ext cx="4146480" cy="698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s-ES" sz="2400" spc="-1" strike="noStrike">
                <a:solidFill>
                  <a:srgbClr val="000000"/>
                </a:solidFill>
                <a:latin typeface="Calibri"/>
                <a:ea typeface="DejaVu Sans"/>
              </a:rPr>
              <a:t>Per Position Base Content</a:t>
            </a:r>
            <a:endParaRPr b="0" lang="es-ES" sz="2400" spc="-1" strike="noStrike">
              <a:latin typeface="Arial"/>
            </a:endParaRPr>
          </a:p>
          <a:p>
            <a:pPr algn="ctr">
              <a:lnSpc>
                <a:spcPct val="100000"/>
              </a:lnSpc>
              <a:buNone/>
            </a:pPr>
            <a:r>
              <a:rPr b="0" lang="es-ES" sz="1600" spc="-1" strike="noStrike">
                <a:solidFill>
                  <a:srgbClr val="000000"/>
                </a:solidFill>
                <a:latin typeface="Calibri"/>
                <a:ea typeface="DejaVu Sans"/>
              </a:rPr>
              <a:t>Normal values in different experiments</a:t>
            </a:r>
            <a:endParaRPr b="0" lang="es-ES" sz="1600" spc="-1" strike="noStrike">
              <a:latin typeface="Arial"/>
            </a:endParaRPr>
          </a:p>
        </p:txBody>
      </p:sp>
      <p:pic>
        <p:nvPicPr>
          <p:cNvPr id="419" name="Imagen 4" descr=""/>
          <p:cNvPicPr/>
          <p:nvPr/>
        </p:nvPicPr>
        <p:blipFill>
          <a:blip r:embed="rId1"/>
          <a:stretch/>
        </p:blipFill>
        <p:spPr>
          <a:xfrm>
            <a:off x="2063520" y="4868280"/>
            <a:ext cx="3427920" cy="1798920"/>
          </a:xfrm>
          <a:prstGeom prst="rect">
            <a:avLst/>
          </a:prstGeom>
          <a:ln w="0">
            <a:noFill/>
          </a:ln>
        </p:spPr>
      </p:pic>
      <p:pic>
        <p:nvPicPr>
          <p:cNvPr id="420" name="Imagen 5" descr=""/>
          <p:cNvPicPr/>
          <p:nvPr/>
        </p:nvPicPr>
        <p:blipFill>
          <a:blip r:embed="rId2"/>
          <a:stretch/>
        </p:blipFill>
        <p:spPr>
          <a:xfrm>
            <a:off x="6383880" y="2679480"/>
            <a:ext cx="3373920" cy="1798920"/>
          </a:xfrm>
          <a:prstGeom prst="rect">
            <a:avLst/>
          </a:prstGeom>
          <a:ln w="0">
            <a:noFill/>
          </a:ln>
        </p:spPr>
      </p:pic>
      <p:pic>
        <p:nvPicPr>
          <p:cNvPr id="421" name="Imagen 7" descr=""/>
          <p:cNvPicPr/>
          <p:nvPr/>
        </p:nvPicPr>
        <p:blipFill>
          <a:blip r:embed="rId3"/>
          <a:stretch/>
        </p:blipFill>
        <p:spPr>
          <a:xfrm>
            <a:off x="6329880" y="4839480"/>
            <a:ext cx="3427920" cy="1827720"/>
          </a:xfrm>
          <a:prstGeom prst="rect">
            <a:avLst/>
          </a:prstGeom>
          <a:ln w="0">
            <a:noFill/>
          </a:ln>
        </p:spPr>
      </p:pic>
      <p:pic>
        <p:nvPicPr>
          <p:cNvPr id="422" name="Imagen 8" descr=""/>
          <p:cNvPicPr/>
          <p:nvPr/>
        </p:nvPicPr>
        <p:blipFill>
          <a:blip r:embed="rId4"/>
          <a:stretch/>
        </p:blipFill>
        <p:spPr>
          <a:xfrm>
            <a:off x="2063520" y="2679480"/>
            <a:ext cx="3373920" cy="1798920"/>
          </a:xfrm>
          <a:prstGeom prst="rect">
            <a:avLst/>
          </a:prstGeom>
          <a:ln w="0">
            <a:noFill/>
          </a:ln>
        </p:spPr>
      </p:pic>
      <p:sp>
        <p:nvSpPr>
          <p:cNvPr id="423" name="CuadroTexto 9"/>
          <p:cNvSpPr/>
          <p:nvPr/>
        </p:nvSpPr>
        <p:spPr>
          <a:xfrm>
            <a:off x="1387800" y="2319120"/>
            <a:ext cx="4677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a:solidFill>
                  <a:srgbClr val="000000"/>
                </a:solidFill>
                <a:latin typeface="Franklin Gothic Book"/>
                <a:ea typeface="DejaVu Sans"/>
              </a:rPr>
              <a:t>RNASeq high quality base sequence content</a:t>
            </a:r>
            <a:endParaRPr b="0" lang="es-ES" sz="1600" spc="-1" strike="noStrike">
              <a:latin typeface="Arial"/>
            </a:endParaRPr>
          </a:p>
        </p:txBody>
      </p:sp>
      <p:sp>
        <p:nvSpPr>
          <p:cNvPr id="424" name="CuadroTexto 10"/>
          <p:cNvSpPr/>
          <p:nvPr/>
        </p:nvSpPr>
        <p:spPr>
          <a:xfrm>
            <a:off x="2855520" y="4551480"/>
            <a:ext cx="1727280" cy="81972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ea typeface="DejaVu Sans"/>
              </a:rPr>
              <a:t>Normal bias at first nucleotides due to library preparation methods</a:t>
            </a:r>
            <a:endParaRPr b="0" lang="es-ES" sz="1200" spc="-1" strike="noStrike">
              <a:latin typeface="Arial"/>
            </a:endParaRPr>
          </a:p>
        </p:txBody>
      </p:sp>
      <p:sp>
        <p:nvSpPr>
          <p:cNvPr id="425" name="CuadroTexto 11"/>
          <p:cNvSpPr/>
          <p:nvPr/>
        </p:nvSpPr>
        <p:spPr>
          <a:xfrm>
            <a:off x="5769360" y="2319120"/>
            <a:ext cx="4582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a:solidFill>
                  <a:srgbClr val="ff0000"/>
                </a:solidFill>
                <a:latin typeface="Franklin Gothic Book"/>
                <a:ea typeface="DejaVu Sans"/>
              </a:rPr>
              <a:t>RNASeq low quality base sequence content</a:t>
            </a:r>
            <a:endParaRPr b="0" lang="es-ES" sz="1600" spc="-1" strike="noStrike">
              <a:latin typeface="Arial"/>
            </a:endParaRPr>
          </a:p>
        </p:txBody>
      </p:sp>
      <p:sp>
        <p:nvSpPr>
          <p:cNvPr id="426" name="CuadroTexto 12"/>
          <p:cNvSpPr/>
          <p:nvPr/>
        </p:nvSpPr>
        <p:spPr>
          <a:xfrm>
            <a:off x="8112240" y="2679120"/>
            <a:ext cx="2015280" cy="136728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ea typeface="DejaVu Sans"/>
              </a:rPr>
              <a:t>Uneven base content indicates low complexity or overrepresentation of a particular sequence, like the sequencing adaptor</a:t>
            </a:r>
            <a:endParaRPr b="0" lang="es-ES" sz="1200" spc="-1" strike="noStrike">
              <a:latin typeface="Arial"/>
            </a:endParaRPr>
          </a:p>
        </p:txBody>
      </p:sp>
      <p:sp>
        <p:nvSpPr>
          <p:cNvPr id="427" name="CuadroTexto 13"/>
          <p:cNvSpPr/>
          <p:nvPr/>
        </p:nvSpPr>
        <p:spPr>
          <a:xfrm>
            <a:off x="5691960" y="4500720"/>
            <a:ext cx="52088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a:solidFill>
                  <a:srgbClr val="ff0000"/>
                </a:solidFill>
                <a:latin typeface="Franklin Gothic Book"/>
                <a:ea typeface="DejaVu Sans"/>
              </a:rPr>
              <a:t>RNASeq very poor quality base sequence content</a:t>
            </a:r>
            <a:endParaRPr b="0" lang="es-ES" sz="1600" spc="-1" strike="noStrike">
              <a:latin typeface="Arial"/>
            </a:endParaRPr>
          </a:p>
        </p:txBody>
      </p:sp>
      <p:sp>
        <p:nvSpPr>
          <p:cNvPr id="428" name="CuadroTexto 14"/>
          <p:cNvSpPr/>
          <p:nvPr/>
        </p:nvSpPr>
        <p:spPr>
          <a:xfrm>
            <a:off x="7608240" y="5199480"/>
            <a:ext cx="790920" cy="45468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ea typeface="DejaVu Sans"/>
              </a:rPr>
              <a:t>Discard it</a:t>
            </a:r>
            <a:endParaRPr b="0" lang="es-ES" sz="1200" spc="-1" strike="noStrike">
              <a:latin typeface="Arial"/>
            </a:endParaRPr>
          </a:p>
        </p:txBody>
      </p:sp>
      <p:sp>
        <p:nvSpPr>
          <p:cNvPr id="429" name="Conector recto de flecha 16"/>
          <p:cNvSpPr/>
          <p:nvPr/>
        </p:nvSpPr>
        <p:spPr>
          <a:xfrm flipH="1" flipV="1">
            <a:off x="2422080" y="4118040"/>
            <a:ext cx="1294920" cy="430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30" name="Conector recto de flecha 18"/>
          <p:cNvSpPr/>
          <p:nvPr/>
        </p:nvSpPr>
        <p:spPr>
          <a:xfrm flipH="1">
            <a:off x="2782080" y="5382360"/>
            <a:ext cx="934920" cy="75204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31" name="Conector recto de flecha 22"/>
          <p:cNvSpPr/>
          <p:nvPr/>
        </p:nvSpPr>
        <p:spPr>
          <a:xfrm flipH="1">
            <a:off x="7966800" y="3695040"/>
            <a:ext cx="1150920" cy="27936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32" name="Conector recto de flecha 24"/>
          <p:cNvSpPr/>
          <p:nvPr/>
        </p:nvSpPr>
        <p:spPr>
          <a:xfrm>
            <a:off x="9120240" y="3759480"/>
            <a:ext cx="142920" cy="214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33"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Imagen 3" descr=""/>
          <p:cNvPicPr/>
          <p:nvPr/>
        </p:nvPicPr>
        <p:blipFill>
          <a:blip r:embed="rId1"/>
          <a:stretch/>
        </p:blipFill>
        <p:spPr>
          <a:xfrm>
            <a:off x="2864880" y="3130200"/>
            <a:ext cx="6461280" cy="3445560"/>
          </a:xfrm>
          <a:prstGeom prst="rect">
            <a:avLst/>
          </a:prstGeom>
          <a:ln w="0">
            <a:noFill/>
          </a:ln>
        </p:spPr>
      </p:pic>
      <p:sp>
        <p:nvSpPr>
          <p:cNvPr id="435" name="CuadroTexto 4"/>
          <p:cNvSpPr/>
          <p:nvPr/>
        </p:nvSpPr>
        <p:spPr>
          <a:xfrm>
            <a:off x="3792960" y="1919520"/>
            <a:ext cx="4146480" cy="698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s-ES" sz="2400" spc="-1" strike="noStrike">
                <a:solidFill>
                  <a:srgbClr val="000000"/>
                </a:solidFill>
                <a:latin typeface="Calibri"/>
                <a:ea typeface="DejaVu Sans"/>
              </a:rPr>
              <a:t>Per Position Base Content</a:t>
            </a:r>
            <a:endParaRPr b="0" lang="es-ES" sz="2400" spc="-1" strike="noStrike">
              <a:latin typeface="Arial"/>
            </a:endParaRPr>
          </a:p>
          <a:p>
            <a:pPr algn="ctr">
              <a:lnSpc>
                <a:spcPct val="100000"/>
              </a:lnSpc>
              <a:buNone/>
            </a:pPr>
            <a:r>
              <a:rPr b="0" lang="es-ES" sz="1600" spc="-1" strike="noStrike">
                <a:solidFill>
                  <a:srgbClr val="000000"/>
                </a:solidFill>
                <a:latin typeface="Calibri"/>
                <a:ea typeface="DejaVu Sans"/>
              </a:rPr>
              <a:t>Normal values in different experiments</a:t>
            </a:r>
            <a:endParaRPr b="0" lang="es-ES" sz="1600" spc="-1" strike="noStrike">
              <a:latin typeface="Arial"/>
            </a:endParaRPr>
          </a:p>
        </p:txBody>
      </p:sp>
      <p:sp>
        <p:nvSpPr>
          <p:cNvPr id="436" name="CuadroTexto 5"/>
          <p:cNvSpPr/>
          <p:nvPr/>
        </p:nvSpPr>
        <p:spPr>
          <a:xfrm>
            <a:off x="1385640" y="2530080"/>
            <a:ext cx="9422640" cy="516240"/>
          </a:xfrm>
          <a:prstGeom prst="rect">
            <a:avLst/>
          </a:prstGeom>
          <a:solidFill>
            <a:schemeClr val="bg1"/>
          </a:solidFill>
          <a:ln w="0">
            <a:noFill/>
          </a:ln>
        </p:spPr>
        <p:style>
          <a:lnRef idx="0"/>
          <a:fillRef idx="0"/>
          <a:effectRef idx="0"/>
          <a:fontRef idx="minor"/>
        </p:style>
        <p:txBody>
          <a:bodyPr wrap="none" lIns="90000" rIns="90000" tIns="45000" bIns="45000" anchor="t">
            <a:spAutoFit/>
          </a:bodyPr>
          <a:p>
            <a:pPr>
              <a:lnSpc>
                <a:spcPct val="100000"/>
              </a:lnSpc>
              <a:buNone/>
            </a:pPr>
            <a:r>
              <a:rPr b="1" lang="en-GB" sz="2800" spc="-1" strike="noStrike">
                <a:solidFill>
                  <a:srgbClr val="00b050"/>
                </a:solidFill>
                <a:latin typeface="Franklin Gothic Book"/>
                <a:ea typeface="DejaVu Sans"/>
              </a:rPr>
              <a:t>Good quality base content for a miRNA library</a:t>
            </a:r>
            <a:endParaRPr b="0" lang="es-ES" sz="2800" spc="-1" strike="noStrike">
              <a:latin typeface="Arial"/>
            </a:endParaRPr>
          </a:p>
        </p:txBody>
      </p:sp>
      <p:sp>
        <p:nvSpPr>
          <p:cNvPr id="437" name="CuadroTexto 6"/>
          <p:cNvSpPr/>
          <p:nvPr/>
        </p:nvSpPr>
        <p:spPr>
          <a:xfrm>
            <a:off x="4151880" y="3408480"/>
            <a:ext cx="3599280" cy="81972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ea typeface="DejaVu Sans"/>
              </a:rPr>
              <a:t>Given the low number of miRNAs coded by the genome and the more reduced number expressed at each tissue is expected to see low complexity profiles in miRNA libraries</a:t>
            </a:r>
            <a:endParaRPr b="0" lang="es-ES" sz="1200" spc="-1" strike="noStrike">
              <a:latin typeface="Arial"/>
            </a:endParaRPr>
          </a:p>
        </p:txBody>
      </p:sp>
      <p:sp>
        <p:nvSpPr>
          <p:cNvPr id="438" name="Conector recto de flecha 8"/>
          <p:cNvSpPr/>
          <p:nvPr/>
        </p:nvSpPr>
        <p:spPr>
          <a:xfrm flipH="1">
            <a:off x="5518440" y="4239360"/>
            <a:ext cx="430920" cy="75204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39"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Picture 2" descr=""/>
          <p:cNvPicPr/>
          <p:nvPr/>
        </p:nvPicPr>
        <p:blipFill>
          <a:blip r:embed="rId1"/>
          <a:srcRect l="11825" t="27515" r="12396" b="17613"/>
          <a:stretch/>
        </p:blipFill>
        <p:spPr>
          <a:xfrm>
            <a:off x="2117160" y="3124800"/>
            <a:ext cx="8082360" cy="3656520"/>
          </a:xfrm>
          <a:prstGeom prst="rect">
            <a:avLst/>
          </a:prstGeom>
          <a:ln w="0">
            <a:noFill/>
          </a:ln>
        </p:spPr>
      </p:pic>
      <p:sp>
        <p:nvSpPr>
          <p:cNvPr id="441" name="CuadroTexto 3"/>
          <p:cNvSpPr/>
          <p:nvPr/>
        </p:nvSpPr>
        <p:spPr>
          <a:xfrm>
            <a:off x="3492720" y="1382040"/>
            <a:ext cx="41223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Per Sequence GC Content</a:t>
            </a:r>
            <a:endParaRPr b="0" lang="es-ES" sz="2400" spc="-1" strike="noStrike">
              <a:latin typeface="Arial"/>
            </a:endParaRPr>
          </a:p>
        </p:txBody>
      </p:sp>
      <p:sp>
        <p:nvSpPr>
          <p:cNvPr id="442" name="CuadroTexto 1"/>
          <p:cNvSpPr/>
          <p:nvPr/>
        </p:nvSpPr>
        <p:spPr>
          <a:xfrm>
            <a:off x="2135520" y="2587320"/>
            <a:ext cx="784764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400" spc="-1" strike="noStrike">
                <a:solidFill>
                  <a:srgbClr val="000000"/>
                </a:solidFill>
                <a:latin typeface="Franklin Gothic Book"/>
                <a:ea typeface="DejaVu Sans"/>
              </a:rPr>
              <a:t>Peaks at certain %GCs may indicate the presence of a particular overrepresented sequence, like sequencing adaptor or a portion of a highly expressed transcript.</a:t>
            </a:r>
            <a:endParaRPr b="0" lang="es-ES" sz="1400" spc="-1" strike="noStrike">
              <a:latin typeface="Arial"/>
            </a:endParaRPr>
          </a:p>
          <a:p>
            <a:pPr>
              <a:lnSpc>
                <a:spcPct val="100000"/>
              </a:lnSpc>
              <a:buNone/>
            </a:pPr>
            <a:endParaRPr b="0" lang="es-ES" sz="1400" spc="-1" strike="noStrike">
              <a:latin typeface="Arial"/>
            </a:endParaRPr>
          </a:p>
        </p:txBody>
      </p:sp>
      <p:sp>
        <p:nvSpPr>
          <p:cNvPr id="443" name="CuadroTexto 2"/>
          <p:cNvSpPr/>
          <p:nvPr/>
        </p:nvSpPr>
        <p:spPr>
          <a:xfrm>
            <a:off x="8544240" y="4406400"/>
            <a:ext cx="1078920" cy="819720"/>
          </a:xfrm>
          <a:prstGeom prst="rect">
            <a:avLst/>
          </a:prstGeom>
          <a:solidFill>
            <a:schemeClr val="bg1"/>
          </a:solidFill>
          <a:ln w="0">
            <a:noFill/>
          </a:ln>
          <a:effectLst>
            <a:outerShdw algn="tl" blurRad="50760" dir="2700000" dist="37674" rotWithShape="0">
              <a:srgbClr val="000000">
                <a:alpha val="43000"/>
              </a:srgbClr>
            </a:outerShdw>
          </a:effectLst>
        </p:spPr>
        <p:style>
          <a:lnRef idx="0"/>
          <a:fillRef idx="0"/>
          <a:effectRef idx="0"/>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ea typeface="DejaVu Sans"/>
              </a:rPr>
              <a:t>Peak at a particular %GC content</a:t>
            </a:r>
            <a:endParaRPr b="0" lang="es-ES" sz="1200" spc="-1" strike="noStrike">
              <a:latin typeface="Arial"/>
            </a:endParaRPr>
          </a:p>
        </p:txBody>
      </p:sp>
      <p:sp>
        <p:nvSpPr>
          <p:cNvPr id="444" name="Conector recto de flecha 7"/>
          <p:cNvSpPr/>
          <p:nvPr/>
        </p:nvSpPr>
        <p:spPr>
          <a:xfrm flipH="1" flipV="1">
            <a:off x="7822800" y="4044600"/>
            <a:ext cx="646920" cy="646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445" name="TextBox 9"/>
          <p:cNvSpPr/>
          <p:nvPr/>
        </p:nvSpPr>
        <p:spPr>
          <a:xfrm>
            <a:off x="3592440" y="1987200"/>
            <a:ext cx="46267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ourier New"/>
                <a:ea typeface="DejaVu Sans"/>
              </a:rPr>
              <a:t>S1: ATCGCTGACTAGCTCCCCTCGAGCTCTTAGCTCTAGC</a:t>
            </a:r>
            <a:endParaRPr b="0" lang="es-ES" sz="1400" spc="-1" strike="noStrike">
              <a:latin typeface="Arial"/>
            </a:endParaRPr>
          </a:p>
          <a:p>
            <a:pPr>
              <a:lnSpc>
                <a:spcPct val="100000"/>
              </a:lnSpc>
              <a:buNone/>
            </a:pPr>
            <a:r>
              <a:rPr b="0" lang="en-US" sz="1400" spc="-1" strike="noStrike">
                <a:solidFill>
                  <a:srgbClr val="000000"/>
                </a:solidFill>
                <a:latin typeface="Courier New"/>
                <a:ea typeface="DejaVu Sans"/>
              </a:rPr>
              <a:t>S2: GATCTAGCGGATCTCTCCCCGAGCTCTTTTTCGAGCT</a:t>
            </a:r>
            <a:endParaRPr b="0" lang="es-ES" sz="1400" spc="-1" strike="noStrike">
              <a:latin typeface="Arial"/>
            </a:endParaRPr>
          </a:p>
        </p:txBody>
      </p:sp>
      <p:sp>
        <p:nvSpPr>
          <p:cNvPr id="446" name="Down Arrow 10"/>
          <p:cNvSpPr/>
          <p:nvPr/>
        </p:nvSpPr>
        <p:spPr>
          <a:xfrm rot="16200000">
            <a:off x="6021000" y="5472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47" name="Down Arrow 12"/>
          <p:cNvSpPr/>
          <p:nvPr/>
        </p:nvSpPr>
        <p:spPr>
          <a:xfrm rot="16200000">
            <a:off x="6021000" y="270000"/>
            <a:ext cx="257400" cy="4139640"/>
          </a:xfrm>
          <a:prstGeom prst="downArrow">
            <a:avLst>
              <a:gd name="adj1" fmla="val 50000"/>
              <a:gd name="adj2" fmla="val 50000"/>
            </a:avLst>
          </a:prstGeom>
          <a:noFill/>
          <a:ln w="9525">
            <a:solidFill>
              <a:srgbClr val="ff0000"/>
            </a:solidFill>
            <a:round/>
          </a:ln>
        </p:spPr>
        <p:style>
          <a:lnRef idx="0"/>
          <a:fillRef idx="0"/>
          <a:effectRef idx="0"/>
          <a:fontRef idx="minor"/>
        </p:style>
      </p:sp>
      <p:sp>
        <p:nvSpPr>
          <p:cNvPr id="448" name="TextBox 15"/>
          <p:cNvSpPr/>
          <p:nvPr/>
        </p:nvSpPr>
        <p:spPr>
          <a:xfrm>
            <a:off x="8194680" y="1971360"/>
            <a:ext cx="1375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Franklin Gothic Book"/>
                <a:ea typeface="DejaVu Sans"/>
              </a:rPr>
              <a:t>47% Gs or Cs</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56% Gs or Cs</a:t>
            </a:r>
            <a:endParaRPr b="0" lang="es-ES" sz="1400" spc="-1" strike="noStrike">
              <a:latin typeface="Arial"/>
            </a:endParaRPr>
          </a:p>
        </p:txBody>
      </p:sp>
      <p:sp>
        <p:nvSpPr>
          <p:cNvPr id="449"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Picture 4" descr=""/>
          <p:cNvPicPr/>
          <p:nvPr/>
        </p:nvPicPr>
        <p:blipFill>
          <a:blip r:embed="rId1"/>
          <a:stretch/>
        </p:blipFill>
        <p:spPr>
          <a:xfrm>
            <a:off x="1197720" y="3253680"/>
            <a:ext cx="4574880" cy="3430800"/>
          </a:xfrm>
          <a:prstGeom prst="rect">
            <a:avLst/>
          </a:prstGeom>
          <a:ln w="0">
            <a:noFill/>
          </a:ln>
        </p:spPr>
      </p:pic>
      <p:pic>
        <p:nvPicPr>
          <p:cNvPr id="451" name="Picture 7" descr=""/>
          <p:cNvPicPr/>
          <p:nvPr/>
        </p:nvPicPr>
        <p:blipFill>
          <a:blip r:embed="rId2"/>
          <a:stretch/>
        </p:blipFill>
        <p:spPr>
          <a:xfrm>
            <a:off x="6311880" y="3253680"/>
            <a:ext cx="4574880" cy="3430800"/>
          </a:xfrm>
          <a:prstGeom prst="rect">
            <a:avLst/>
          </a:prstGeom>
          <a:ln w="0">
            <a:noFill/>
          </a:ln>
        </p:spPr>
      </p:pic>
      <p:sp>
        <p:nvSpPr>
          <p:cNvPr id="452" name="CuadroTexto 5"/>
          <p:cNvSpPr/>
          <p:nvPr/>
        </p:nvSpPr>
        <p:spPr>
          <a:xfrm>
            <a:off x="3621240" y="2230560"/>
            <a:ext cx="45734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Sequence Duplication Levels</a:t>
            </a:r>
            <a:endParaRPr b="0" lang="es-ES" sz="2400" spc="-1" strike="noStrike">
              <a:latin typeface="Arial"/>
            </a:endParaRPr>
          </a:p>
        </p:txBody>
      </p:sp>
      <p:sp>
        <p:nvSpPr>
          <p:cNvPr id="453" name="CuadroTexto 1"/>
          <p:cNvSpPr/>
          <p:nvPr/>
        </p:nvSpPr>
        <p:spPr>
          <a:xfrm>
            <a:off x="6757920" y="2893680"/>
            <a:ext cx="2991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Highly duplicated library</a:t>
            </a:r>
            <a:endParaRPr b="0" lang="es-ES" sz="1800" spc="-1" strike="noStrike">
              <a:latin typeface="Arial"/>
            </a:endParaRPr>
          </a:p>
        </p:txBody>
      </p:sp>
      <p:sp>
        <p:nvSpPr>
          <p:cNvPr id="454" name="CuadroTexto 8"/>
          <p:cNvSpPr/>
          <p:nvPr/>
        </p:nvSpPr>
        <p:spPr>
          <a:xfrm>
            <a:off x="2869200" y="2915280"/>
            <a:ext cx="2717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Low duplicated library</a:t>
            </a:r>
            <a:endParaRPr b="0" lang="es-ES" sz="1800" spc="-1" strike="noStrike">
              <a:latin typeface="Arial"/>
            </a:endParaRPr>
          </a:p>
        </p:txBody>
      </p:sp>
      <p:sp>
        <p:nvSpPr>
          <p:cNvPr id="455"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adroTexto 2"/>
          <p:cNvSpPr/>
          <p:nvPr/>
        </p:nvSpPr>
        <p:spPr>
          <a:xfrm>
            <a:off x="3012480" y="1582560"/>
            <a:ext cx="609444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Overrepresented Sequences:</a:t>
            </a:r>
            <a:endParaRPr b="0" lang="es-ES" sz="3200" spc="-1" strike="noStrike">
              <a:latin typeface="Arial"/>
            </a:endParaRPr>
          </a:p>
        </p:txBody>
      </p:sp>
      <p:sp>
        <p:nvSpPr>
          <p:cNvPr id="457" name="CuadroTexto 4"/>
          <p:cNvSpPr/>
          <p:nvPr/>
        </p:nvSpPr>
        <p:spPr>
          <a:xfrm>
            <a:off x="1847520" y="2277000"/>
            <a:ext cx="8424000" cy="4105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List of sequences that are present more times than expected by chance.</a:t>
            </a:r>
            <a:endParaRPr b="0" lang="es-ES" sz="1600" spc="-1" strike="noStrike">
              <a:latin typeface="Arial"/>
            </a:endParaRPr>
          </a:p>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The overrepresented list is annotated with the type of sequence if a list is provided to compare to.</a:t>
            </a:r>
            <a:endParaRPr b="0" lang="es-ES" sz="1600" spc="-1" strike="noStrike">
              <a:latin typeface="Arial"/>
            </a:endParaRPr>
          </a:p>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Typically, adaptor sequences may be found overrepresented if there are high levels of primer dimer ligations in the library prep step. Often due to an unbalance between levels of adaptors and levels of sample fragments.</a:t>
            </a:r>
            <a:endParaRPr b="0" lang="es-ES" sz="1600" spc="-1" strike="noStrike">
              <a:latin typeface="Arial"/>
            </a:endParaRPr>
          </a:p>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Some RNA-Seq from particular tissues may give also overrepresented sequences. For example blood samples contain high amounts of Haemoglobin transcripts which always is reported as overrepresented reads.</a:t>
            </a:r>
            <a:endParaRPr b="0" lang="es-ES" sz="1600" spc="-1" strike="noStrike">
              <a:latin typeface="Arial"/>
            </a:endParaRPr>
          </a:p>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miRNA samples allways report overrepresented sequences.</a:t>
            </a:r>
            <a:endParaRPr b="0" lang="es-ES" sz="1600" spc="-1" strike="noStrike">
              <a:latin typeface="Arial"/>
            </a:endParaRPr>
          </a:p>
          <a:p>
            <a:pPr marL="285840" indent="-285840">
              <a:lnSpc>
                <a:spcPct val="150000"/>
              </a:lnSpc>
              <a:buClr>
                <a:srgbClr val="000000"/>
              </a:buClr>
              <a:buFont typeface="Arial"/>
              <a:buChar char="•"/>
            </a:pPr>
            <a:r>
              <a:rPr b="0" lang="en-GB" sz="1600" spc="-1" strike="noStrike">
                <a:solidFill>
                  <a:srgbClr val="000000"/>
                </a:solidFill>
                <a:latin typeface="Franklin Gothic Book"/>
                <a:ea typeface="DejaVu Sans"/>
              </a:rPr>
              <a:t>Total RNA libraries report overrepresented sequences from ribosomal RNAs.</a:t>
            </a:r>
            <a:endParaRPr b="0" lang="es-ES" sz="1600" spc="-1" strike="noStrike">
              <a:latin typeface="Arial"/>
            </a:endParaRPr>
          </a:p>
        </p:txBody>
      </p:sp>
      <p:sp>
        <p:nvSpPr>
          <p:cNvPr id="458"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adroTexto 2"/>
          <p:cNvSpPr/>
          <p:nvPr/>
        </p:nvSpPr>
        <p:spPr>
          <a:xfrm>
            <a:off x="3014280" y="1340640"/>
            <a:ext cx="609444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Overrepresented Sequences:</a:t>
            </a:r>
            <a:endParaRPr b="0" lang="es-ES" sz="3200" spc="-1" strike="noStrike">
              <a:latin typeface="Arial"/>
            </a:endParaRPr>
          </a:p>
        </p:txBody>
      </p:sp>
      <p:pic>
        <p:nvPicPr>
          <p:cNvPr id="460" name="Imagen 5" descr=""/>
          <p:cNvPicPr/>
          <p:nvPr/>
        </p:nvPicPr>
        <p:blipFill>
          <a:blip r:embed="rId1"/>
          <a:stretch/>
        </p:blipFill>
        <p:spPr>
          <a:xfrm>
            <a:off x="2689920" y="2959560"/>
            <a:ext cx="6861240" cy="3420720"/>
          </a:xfrm>
          <a:prstGeom prst="rect">
            <a:avLst/>
          </a:prstGeom>
          <a:ln w="0">
            <a:noFill/>
          </a:ln>
        </p:spPr>
      </p:pic>
      <p:sp>
        <p:nvSpPr>
          <p:cNvPr id="461" name="CuadroTexto 6"/>
          <p:cNvSpPr/>
          <p:nvPr/>
        </p:nvSpPr>
        <p:spPr>
          <a:xfrm>
            <a:off x="1257840" y="2063160"/>
            <a:ext cx="7024680" cy="819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a:solidFill>
                  <a:srgbClr val="000000"/>
                </a:solidFill>
                <a:latin typeface="Franklin Gothic Book"/>
                <a:ea typeface="DejaVu Sans"/>
              </a:rPr>
              <a:t>List of overrepresented </a:t>
            </a:r>
            <a:r>
              <a:rPr b="0" lang="en-GB" sz="1600" spc="-1" strike="noStrike">
                <a:solidFill>
                  <a:srgbClr val="000000"/>
                </a:solidFill>
                <a:latin typeface="Calibri"/>
                <a:ea typeface="DejaVu Sans"/>
              </a:rPr>
              <a:t>sequences</a:t>
            </a:r>
            <a:r>
              <a:rPr b="0" lang="en-GB" sz="1600" spc="-1" strike="noStrike">
                <a:solidFill>
                  <a:srgbClr val="000000"/>
                </a:solidFill>
                <a:latin typeface="Franklin Gothic Book"/>
                <a:ea typeface="DejaVu Sans"/>
              </a:rPr>
              <a:t> from a blood sample.</a:t>
            </a:r>
            <a:endParaRPr b="0" lang="es-ES" sz="1600" spc="-1" strike="noStrike">
              <a:latin typeface="Arial"/>
            </a:endParaRPr>
          </a:p>
          <a:p>
            <a:pPr marL="285840" indent="-285840">
              <a:lnSpc>
                <a:spcPct val="100000"/>
              </a:lnSpc>
              <a:buClr>
                <a:srgbClr val="000000"/>
              </a:buClr>
              <a:buFont typeface="Arial"/>
              <a:buChar char="•"/>
            </a:pPr>
            <a:r>
              <a:rPr b="0" lang="en-GB" sz="1600" spc="-1" strike="noStrike">
                <a:solidFill>
                  <a:srgbClr val="000000"/>
                </a:solidFill>
                <a:latin typeface="Franklin Gothic Book"/>
                <a:ea typeface="DejaVu Sans"/>
              </a:rPr>
              <a:t>The twelve first reads are coming from Haemoglobin transcripts.</a:t>
            </a:r>
            <a:endParaRPr b="0" lang="es-ES" sz="1600" spc="-1" strike="noStrike">
              <a:latin typeface="Arial"/>
            </a:endParaRPr>
          </a:p>
          <a:p>
            <a:pPr marL="285840" indent="-285840">
              <a:lnSpc>
                <a:spcPct val="100000"/>
              </a:lnSpc>
              <a:buClr>
                <a:srgbClr val="000000"/>
              </a:buClr>
              <a:buFont typeface="Arial"/>
              <a:buChar char="•"/>
            </a:pPr>
            <a:r>
              <a:rPr b="0" lang="en-GB" sz="1600" spc="-1" strike="noStrike">
                <a:solidFill>
                  <a:srgbClr val="000000"/>
                </a:solidFill>
                <a:latin typeface="Franklin Gothic Book"/>
                <a:ea typeface="DejaVu Sans"/>
              </a:rPr>
              <a:t>The last record is the Illumina True Seq adaptor.</a:t>
            </a:r>
            <a:endParaRPr b="0" lang="es-ES" sz="1600" spc="-1" strike="noStrike">
              <a:latin typeface="Arial"/>
            </a:endParaRPr>
          </a:p>
        </p:txBody>
      </p:sp>
      <p:sp>
        <p:nvSpPr>
          <p:cNvPr id="462"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Picture 1" descr=""/>
          <p:cNvPicPr/>
          <p:nvPr/>
        </p:nvPicPr>
        <p:blipFill>
          <a:blip r:embed="rId1"/>
          <a:stretch/>
        </p:blipFill>
        <p:spPr>
          <a:xfrm>
            <a:off x="2847960" y="875520"/>
            <a:ext cx="7372800" cy="57956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3" name="Agrupar 2"/>
          <p:cNvGrpSpPr/>
          <p:nvPr/>
        </p:nvGrpSpPr>
        <p:grpSpPr>
          <a:xfrm>
            <a:off x="1775520" y="1896120"/>
            <a:ext cx="7487640" cy="4658040"/>
            <a:chOff x="1775520" y="1896120"/>
            <a:chExt cx="7487640" cy="4658040"/>
          </a:xfrm>
        </p:grpSpPr>
        <p:grpSp>
          <p:nvGrpSpPr>
            <p:cNvPr id="464" name="6 Diagrama"/>
            <p:cNvGrpSpPr/>
            <p:nvPr/>
          </p:nvGrpSpPr>
          <p:grpSpPr>
            <a:xfrm>
              <a:off x="1775520" y="1896120"/>
              <a:ext cx="6551640" cy="3879000"/>
              <a:chOff x="1775520" y="1896120"/>
              <a:chExt cx="6551640" cy="3879000"/>
            </a:xfrm>
          </p:grpSpPr>
          <p:sp>
            <p:nvSpPr>
              <p:cNvPr id="465" name=""/>
              <p:cNvSpPr/>
              <p:nvPr/>
            </p:nvSpPr>
            <p:spPr>
              <a:xfrm>
                <a:off x="1775520" y="1896120"/>
                <a:ext cx="6551640" cy="3878640"/>
              </a:xfrm>
              <a:prstGeom prst="rect">
                <a:avLst/>
              </a:prstGeom>
              <a:noFill/>
              <a:ln w="0">
                <a:noFill/>
              </a:ln>
            </p:spPr>
            <p:style>
              <a:lnRef idx="0"/>
              <a:fillRef idx="0"/>
              <a:effectRef idx="0"/>
              <a:fontRef idx="minor"/>
            </p:style>
          </p:sp>
          <p:sp>
            <p:nvSpPr>
              <p:cNvPr id="466" name=""/>
              <p:cNvSpPr/>
              <p:nvPr/>
            </p:nvSpPr>
            <p:spPr>
              <a:xfrm>
                <a:off x="1847520" y="18961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467" name=""/>
              <p:cNvSpPr/>
              <p:nvPr/>
            </p:nvSpPr>
            <p:spPr>
              <a:xfrm>
                <a:off x="2135520" y="269172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468" name=""/>
              <p:cNvSpPr/>
              <p:nvPr/>
            </p:nvSpPr>
            <p:spPr>
              <a:xfrm>
                <a:off x="2999520" y="3486960"/>
                <a:ext cx="4261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469" name=""/>
              <p:cNvSpPr/>
              <p:nvPr/>
            </p:nvSpPr>
            <p:spPr>
              <a:xfrm>
                <a:off x="3431520" y="4282560"/>
                <a:ext cx="4468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470" name=""/>
              <p:cNvSpPr/>
              <p:nvPr/>
            </p:nvSpPr>
            <p:spPr>
              <a:xfrm>
                <a:off x="4290840" y="5077800"/>
                <a:ext cx="4036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471" name=""/>
              <p:cNvSpPr/>
              <p:nvPr/>
            </p:nvSpPr>
            <p:spPr>
              <a:xfrm>
                <a:off x="5159880" y="240660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472" name=""/>
              <p:cNvSpPr/>
              <p:nvPr/>
            </p:nvSpPr>
            <p:spPr>
              <a:xfrm>
                <a:off x="5879880" y="320184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473" name=""/>
              <p:cNvSpPr/>
              <p:nvPr/>
            </p:nvSpPr>
            <p:spPr>
              <a:xfrm>
                <a:off x="6455880" y="3985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474" name=""/>
              <p:cNvSpPr/>
              <p:nvPr/>
            </p:nvSpPr>
            <p:spPr>
              <a:xfrm>
                <a:off x="7104240" y="478872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475" name="Agrupar 5"/>
            <p:cNvGrpSpPr/>
            <p:nvPr/>
          </p:nvGrpSpPr>
          <p:grpSpPr>
            <a:xfrm>
              <a:off x="4828680" y="5856840"/>
              <a:ext cx="4434480" cy="697320"/>
              <a:chOff x="4828680" y="5856840"/>
              <a:chExt cx="4434480" cy="697320"/>
            </a:xfrm>
          </p:grpSpPr>
          <p:sp>
            <p:nvSpPr>
              <p:cNvPr id="476" name="Rectángulo redondeado 7"/>
              <p:cNvSpPr/>
              <p:nvPr/>
            </p:nvSpPr>
            <p:spPr>
              <a:xfrm>
                <a:off x="4828680" y="5856840"/>
                <a:ext cx="443448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77" name="Rectángulo 8"/>
              <p:cNvSpPr/>
              <p:nvPr/>
            </p:nvSpPr>
            <p:spPr>
              <a:xfrm>
                <a:off x="5078520" y="58770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Farther Statistical Analysis</a:t>
                </a:r>
                <a:endParaRPr b="0" lang="es-ES" sz="2300" spc="-1" strike="noStrike">
                  <a:latin typeface="Arial"/>
                </a:endParaRPr>
              </a:p>
            </p:txBody>
          </p:sp>
        </p:grpSp>
        <p:grpSp>
          <p:nvGrpSpPr>
            <p:cNvPr id="478" name="Agrupar 9"/>
            <p:cNvGrpSpPr/>
            <p:nvPr/>
          </p:nvGrpSpPr>
          <p:grpSpPr>
            <a:xfrm>
              <a:off x="7062120" y="5568840"/>
              <a:ext cx="473040" cy="452880"/>
              <a:chOff x="7062120" y="5568840"/>
              <a:chExt cx="473040" cy="452880"/>
            </a:xfrm>
          </p:grpSpPr>
          <p:sp>
            <p:nvSpPr>
              <p:cNvPr id="479" name="Flecha abajo 10"/>
              <p:cNvSpPr/>
              <p:nvPr/>
            </p:nvSpPr>
            <p:spPr>
              <a:xfrm>
                <a:off x="7082280" y="556884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480" name="Flecha abajo 4"/>
              <p:cNvSpPr/>
              <p:nvPr/>
            </p:nvSpPr>
            <p:spPr>
              <a:xfrm>
                <a:off x="7062120" y="5568840"/>
                <a:ext cx="248760" cy="340560"/>
              </a:xfrm>
              <a:prstGeom prst="rect">
                <a:avLst/>
              </a:prstGeom>
              <a:noFill/>
              <a:ln w="0">
                <a:noFill/>
              </a:ln>
            </p:spPr>
            <p:style>
              <a:lnRef idx="0"/>
              <a:fillRef idx="0"/>
              <a:effectRef idx="0"/>
              <a:fontRef idx="minor"/>
            </p:style>
          </p:sp>
        </p:grpSp>
      </p:grpSp>
      <p:grpSp>
        <p:nvGrpSpPr>
          <p:cNvPr id="481" name="13 Grupo"/>
          <p:cNvGrpSpPr/>
          <p:nvPr/>
        </p:nvGrpSpPr>
        <p:grpSpPr>
          <a:xfrm>
            <a:off x="6620400" y="2688480"/>
            <a:ext cx="3794760" cy="697320"/>
            <a:chOff x="6620400" y="2688480"/>
            <a:chExt cx="3794760" cy="697320"/>
          </a:xfrm>
        </p:grpSpPr>
        <p:sp>
          <p:nvSpPr>
            <p:cNvPr id="482" name="17 Rectángulo redondeado"/>
            <p:cNvSpPr/>
            <p:nvPr/>
          </p:nvSpPr>
          <p:spPr>
            <a:xfrm>
              <a:off x="6620400" y="2688480"/>
              <a:ext cx="379476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483" name="18 Rectángulo"/>
            <p:cNvSpPr/>
            <p:nvPr/>
          </p:nvSpPr>
          <p:spPr>
            <a:xfrm>
              <a:off x="6638040" y="27086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484" name="14 Grupo"/>
          <p:cNvGrpSpPr/>
          <p:nvPr/>
        </p:nvGrpSpPr>
        <p:grpSpPr>
          <a:xfrm>
            <a:off x="6866280" y="3198600"/>
            <a:ext cx="452880" cy="452880"/>
            <a:chOff x="6866280" y="3198600"/>
            <a:chExt cx="452880" cy="452880"/>
          </a:xfrm>
        </p:grpSpPr>
        <p:sp>
          <p:nvSpPr>
            <p:cNvPr id="485" name="15 Flecha abajo"/>
            <p:cNvSpPr/>
            <p:nvPr/>
          </p:nvSpPr>
          <p:spPr>
            <a:xfrm>
              <a:off x="6866280" y="319860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486" name="Flecha abajo 6"/>
            <p:cNvSpPr/>
            <p:nvPr/>
          </p:nvSpPr>
          <p:spPr>
            <a:xfrm>
              <a:off x="6968160" y="3198600"/>
              <a:ext cx="248760" cy="340560"/>
            </a:xfrm>
            <a:prstGeom prst="rect">
              <a:avLst/>
            </a:prstGeom>
            <a:noFill/>
            <a:ln w="0">
              <a:noFill/>
            </a:ln>
          </p:spPr>
          <p:style>
            <a:lnRef idx="0"/>
            <a:fillRef idx="0"/>
            <a:effectRef idx="0"/>
            <a:fontRef idx="minor"/>
          </p:style>
        </p:sp>
      </p:grpSp>
      <p:grpSp>
        <p:nvGrpSpPr>
          <p:cNvPr id="487" name="19 Grupo"/>
          <p:cNvGrpSpPr/>
          <p:nvPr/>
        </p:nvGrpSpPr>
        <p:grpSpPr>
          <a:xfrm>
            <a:off x="7392240" y="3198600"/>
            <a:ext cx="452880" cy="1216800"/>
            <a:chOff x="7392240" y="3198600"/>
            <a:chExt cx="452880" cy="1216800"/>
          </a:xfrm>
        </p:grpSpPr>
        <p:sp>
          <p:nvSpPr>
            <p:cNvPr id="488" name="20 Flecha abajo"/>
            <p:cNvSpPr/>
            <p:nvPr/>
          </p:nvSpPr>
          <p:spPr>
            <a:xfrm>
              <a:off x="7392240" y="319860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489" name="Flecha abajo 6"/>
            <p:cNvSpPr/>
            <p:nvPr/>
          </p:nvSpPr>
          <p:spPr>
            <a:xfrm>
              <a:off x="7494120" y="3198600"/>
              <a:ext cx="248760" cy="915480"/>
            </a:xfrm>
            <a:prstGeom prst="rect">
              <a:avLst/>
            </a:prstGeom>
            <a:noFill/>
            <a:ln w="0">
              <a:noFill/>
            </a:ln>
          </p:spPr>
          <p:style>
            <a:lnRef idx="0"/>
            <a:fillRef idx="0"/>
            <a:effectRef idx="0"/>
            <a:fontRef idx="minor"/>
          </p:style>
        </p:sp>
      </p:grpSp>
      <p:grpSp>
        <p:nvGrpSpPr>
          <p:cNvPr id="490" name="22 Grupo"/>
          <p:cNvGrpSpPr/>
          <p:nvPr/>
        </p:nvGrpSpPr>
        <p:grpSpPr>
          <a:xfrm>
            <a:off x="7951680" y="3198600"/>
            <a:ext cx="452880" cy="1937160"/>
            <a:chOff x="7951680" y="3198600"/>
            <a:chExt cx="452880" cy="1937160"/>
          </a:xfrm>
        </p:grpSpPr>
        <p:sp>
          <p:nvSpPr>
            <p:cNvPr id="491" name="23 Flecha abajo"/>
            <p:cNvSpPr/>
            <p:nvPr/>
          </p:nvSpPr>
          <p:spPr>
            <a:xfrm>
              <a:off x="7951680" y="319860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492" name="Flecha abajo 6"/>
            <p:cNvSpPr/>
            <p:nvPr/>
          </p:nvSpPr>
          <p:spPr>
            <a:xfrm>
              <a:off x="8053920" y="3198600"/>
              <a:ext cx="248760" cy="1457280"/>
            </a:xfrm>
            <a:prstGeom prst="rect">
              <a:avLst/>
            </a:prstGeom>
            <a:noFill/>
            <a:ln w="0">
              <a:noFill/>
            </a:ln>
          </p:spPr>
          <p:style>
            <a:lnRef idx="0"/>
            <a:fillRef idx="0"/>
            <a:effectRef idx="0"/>
            <a:fontRef idx="minor"/>
          </p:style>
        </p:sp>
      </p:grpSp>
      <p:grpSp>
        <p:nvGrpSpPr>
          <p:cNvPr id="493" name="25 Grupo"/>
          <p:cNvGrpSpPr/>
          <p:nvPr/>
        </p:nvGrpSpPr>
        <p:grpSpPr>
          <a:xfrm>
            <a:off x="8495280" y="3198600"/>
            <a:ext cx="452880" cy="2677680"/>
            <a:chOff x="8495280" y="3198600"/>
            <a:chExt cx="452880" cy="2677680"/>
          </a:xfrm>
        </p:grpSpPr>
        <p:sp>
          <p:nvSpPr>
            <p:cNvPr id="494" name="26 Flecha abajo"/>
            <p:cNvSpPr/>
            <p:nvPr/>
          </p:nvSpPr>
          <p:spPr>
            <a:xfrm>
              <a:off x="8495280" y="319860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495" name="Flecha abajo 6"/>
            <p:cNvSpPr/>
            <p:nvPr/>
          </p:nvSpPr>
          <p:spPr>
            <a:xfrm>
              <a:off x="8597160" y="3198600"/>
              <a:ext cx="248760" cy="2014560"/>
            </a:xfrm>
            <a:prstGeom prst="rect">
              <a:avLst/>
            </a:prstGeom>
            <a:noFill/>
            <a:ln w="0">
              <a:noFill/>
            </a:ln>
          </p:spPr>
          <p:style>
            <a:lnRef idx="0"/>
            <a:fillRef idx="0"/>
            <a:effectRef idx="0"/>
            <a:fontRef idx="minor"/>
          </p:style>
        </p:sp>
      </p:grpSp>
      <p:sp>
        <p:nvSpPr>
          <p:cNvPr id="496"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NGS Analysis WorkFlow</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adroTexto 2"/>
          <p:cNvSpPr/>
          <p:nvPr/>
        </p:nvSpPr>
        <p:spPr>
          <a:xfrm>
            <a:off x="2619000" y="2603880"/>
            <a:ext cx="7791840" cy="3746520"/>
          </a:xfrm>
          <a:prstGeom prst="rect">
            <a:avLst/>
          </a:prstGeom>
          <a:noFill/>
          <a:ln w="0">
            <a:noFill/>
          </a:ln>
        </p:spPr>
        <p:style>
          <a:lnRef idx="0"/>
          <a:fillRef idx="0"/>
          <a:effectRef idx="0"/>
          <a:fontRef idx="minor"/>
        </p:style>
        <p:txBody>
          <a:bodyPr wrap="none" lIns="90000" rIns="90000" tIns="45000" bIns="45000" anchor="t">
            <a:spAutoFit/>
          </a:bodyPr>
          <a:p>
            <a:pPr marL="216000" indent="-216000">
              <a:lnSpc>
                <a:spcPct val="100000"/>
              </a:lnSpc>
              <a:spcAft>
                <a:spcPts val="2401"/>
              </a:spcAft>
              <a:buClr>
                <a:srgbClr val="000000"/>
              </a:buClr>
              <a:buFont typeface="Wingdings" charset="2"/>
              <a:buChar char=""/>
            </a:pPr>
            <a:r>
              <a:rPr b="0" lang="en-GB" sz="3200" spc="-1" strike="noStrike">
                <a:solidFill>
                  <a:srgbClr val="000000"/>
                </a:solidFill>
                <a:latin typeface="Franklin Gothic Book"/>
                <a:ea typeface="DejaVu Sans"/>
              </a:rPr>
              <a:t>Improve quality</a:t>
            </a:r>
            <a:endParaRPr b="0" lang="es-ES" sz="3200" spc="-1" strike="noStrike">
              <a:latin typeface="Arial"/>
            </a:endParaRPr>
          </a:p>
          <a:p>
            <a:pPr marL="216000" indent="-216000">
              <a:lnSpc>
                <a:spcPct val="100000"/>
              </a:lnSpc>
              <a:spcAft>
                <a:spcPts val="2401"/>
              </a:spcAft>
              <a:buClr>
                <a:srgbClr val="000000"/>
              </a:buClr>
              <a:buFont typeface="Wingdings" charset="2"/>
              <a:buChar char=""/>
            </a:pPr>
            <a:r>
              <a:rPr b="0" lang="en-GB" sz="3200" spc="-1" strike="noStrike">
                <a:solidFill>
                  <a:srgbClr val="000000"/>
                </a:solidFill>
                <a:latin typeface="Franklin Gothic Book"/>
                <a:ea typeface="DejaVu Sans"/>
              </a:rPr>
              <a:t>Improve mapability</a:t>
            </a:r>
            <a:endParaRPr b="0" lang="es-ES" sz="3200" spc="-1" strike="noStrike">
              <a:latin typeface="Arial"/>
            </a:endParaRPr>
          </a:p>
          <a:p>
            <a:pPr marL="216000" indent="-216000">
              <a:lnSpc>
                <a:spcPct val="100000"/>
              </a:lnSpc>
              <a:spcAft>
                <a:spcPts val="2401"/>
              </a:spcAft>
              <a:buClr>
                <a:srgbClr val="000000"/>
              </a:buClr>
              <a:buFont typeface="Wingdings" charset="2"/>
              <a:buChar char=""/>
            </a:pPr>
            <a:r>
              <a:rPr b="0" lang="en-GB" sz="3200" spc="-1" strike="noStrike">
                <a:solidFill>
                  <a:srgbClr val="000000"/>
                </a:solidFill>
                <a:latin typeface="Franklin Gothic Book"/>
                <a:ea typeface="DejaVu Sans"/>
              </a:rPr>
              <a:t>Remove contaminants</a:t>
            </a:r>
            <a:endParaRPr b="0" lang="es-ES" sz="3200" spc="-1" strike="noStrike">
              <a:latin typeface="Arial"/>
            </a:endParaRPr>
          </a:p>
          <a:p>
            <a:pPr marL="216000" indent="-216000">
              <a:lnSpc>
                <a:spcPct val="100000"/>
              </a:lnSpc>
              <a:spcAft>
                <a:spcPts val="2401"/>
              </a:spcAft>
              <a:buClr>
                <a:srgbClr val="000000"/>
              </a:buClr>
              <a:buFont typeface="Wingdings" charset="2"/>
              <a:buChar char=""/>
            </a:pPr>
            <a:r>
              <a:rPr b="0" lang="en-GB" sz="3200" spc="-1" strike="noStrike">
                <a:solidFill>
                  <a:srgbClr val="000000"/>
                </a:solidFill>
                <a:latin typeface="Franklin Gothic Book"/>
                <a:ea typeface="DejaVu Sans"/>
              </a:rPr>
              <a:t>Remove biases</a:t>
            </a:r>
            <a:endParaRPr b="0" lang="es-ES" sz="3200" spc="-1" strike="noStrike">
              <a:latin typeface="Arial"/>
            </a:endParaRPr>
          </a:p>
          <a:p>
            <a:pPr marL="216000" indent="-216000">
              <a:lnSpc>
                <a:spcPct val="100000"/>
              </a:lnSpc>
              <a:spcAft>
                <a:spcPts val="2401"/>
              </a:spcAft>
              <a:buClr>
                <a:srgbClr val="000000"/>
              </a:buClr>
              <a:buFont typeface="Wingdings" charset="2"/>
              <a:buChar char=""/>
            </a:pPr>
            <a:r>
              <a:rPr b="0" lang="en-GB" sz="3200" spc="-1" strike="noStrike">
                <a:solidFill>
                  <a:srgbClr val="000000"/>
                </a:solidFill>
                <a:latin typeface="Franklin Gothic Book"/>
                <a:ea typeface="DejaVu Sans"/>
              </a:rPr>
              <a:t>Remove non-informative segments </a:t>
            </a:r>
            <a:endParaRPr b="0" lang="es-ES" sz="3200" spc="-1" strike="noStrike">
              <a:latin typeface="Arial"/>
            </a:endParaRPr>
          </a:p>
        </p:txBody>
      </p:sp>
      <p:sp>
        <p:nvSpPr>
          <p:cNvPr id="498" name="CuadroTexto 4"/>
          <p:cNvSpPr/>
          <p:nvPr/>
        </p:nvSpPr>
        <p:spPr>
          <a:xfrm>
            <a:off x="2535480" y="1772640"/>
            <a:ext cx="14551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Goals:</a:t>
            </a:r>
            <a:endParaRPr b="0" lang="es-ES" sz="3200" spc="-1" strike="noStrike">
              <a:latin typeface="Arial"/>
            </a:endParaRPr>
          </a:p>
        </p:txBody>
      </p:sp>
      <p:sp>
        <p:nvSpPr>
          <p:cNvPr id="499"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Preprocessing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adroTexto 2"/>
          <p:cNvSpPr/>
          <p:nvPr/>
        </p:nvSpPr>
        <p:spPr>
          <a:xfrm>
            <a:off x="1981080" y="1621800"/>
            <a:ext cx="857808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ff0000"/>
                </a:solidFill>
                <a:latin typeface="Calibri"/>
                <a:ea typeface="DejaVu Sans"/>
              </a:rPr>
              <a:t>Processing steps of fastq reads depends on the type of experiment and QCs obtained on raw data</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Questions to have in mind when deciding which processing steps apply to the reads</a:t>
            </a:r>
            <a:endParaRPr b="0" lang="es-ES" sz="1800" spc="-1" strike="noStrike">
              <a:latin typeface="Arial"/>
            </a:endParaRPr>
          </a:p>
          <a:p>
            <a:pPr>
              <a:lnSpc>
                <a:spcPct val="100000"/>
              </a:lnSpc>
              <a:buNone/>
            </a:pP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How is the experiment design?</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Which are the DNA/RNA features I want to interrogate?</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How were this features enriched in our samples?</a:t>
            </a:r>
            <a:endParaRPr b="0" lang="es-ES" sz="1800" spc="-1" strike="noStrike">
              <a:latin typeface="Arial"/>
            </a:endParaRPr>
          </a:p>
          <a:p>
            <a:pPr lvl="1" marL="457200" indent="-216000">
              <a:lnSpc>
                <a:spcPct val="100000"/>
              </a:lnSpc>
              <a:buClr>
                <a:srgbClr val="000000"/>
              </a:buClr>
              <a:buFont typeface="Lucida Grande"/>
              <a:buChar char="-"/>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Which kind of library has been done?</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There are many tools in the community developed to this end.</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Most common tools used:</a:t>
            </a:r>
            <a:endParaRPr b="0" lang="es-ES" sz="1800" spc="-1" strike="noStrike">
              <a:latin typeface="Arial"/>
            </a:endParaRPr>
          </a:p>
          <a:p>
            <a:pPr lvl="1" marL="457200" indent="-216000">
              <a:lnSpc>
                <a:spcPct val="100000"/>
              </a:lnSpc>
              <a:buClr>
                <a:srgbClr val="000000"/>
              </a:buClr>
              <a:buFont typeface="Wingdings" charset="2"/>
              <a:buChar char=""/>
            </a:pPr>
            <a:r>
              <a:rPr b="0" lang="en-GB" sz="1800" spc="-1" strike="noStrike">
                <a:solidFill>
                  <a:srgbClr val="000000"/>
                </a:solidFill>
                <a:latin typeface="Calibri"/>
                <a:ea typeface="DejaVu Sans"/>
              </a:rPr>
              <a:t>fastx_trimmer</a:t>
            </a:r>
            <a:endParaRPr b="0" lang="es-ES" sz="1800" spc="-1" strike="noStrike">
              <a:latin typeface="Arial"/>
            </a:endParaRPr>
          </a:p>
          <a:p>
            <a:pPr lvl="1" marL="457200" indent="-216000">
              <a:lnSpc>
                <a:spcPct val="100000"/>
              </a:lnSpc>
              <a:buClr>
                <a:srgbClr val="000000"/>
              </a:buClr>
              <a:buFont typeface="Wingdings" charset="2"/>
              <a:buChar char=""/>
            </a:pPr>
            <a:r>
              <a:rPr b="0" lang="en-GB" sz="1800" spc="-1" strike="noStrike">
                <a:solidFill>
                  <a:srgbClr val="000000"/>
                </a:solidFill>
                <a:latin typeface="Calibri"/>
                <a:ea typeface="DejaVu Sans"/>
              </a:rPr>
              <a:t>fastq_quality_trimmer</a:t>
            </a:r>
            <a:endParaRPr b="0" lang="es-ES" sz="1800" spc="-1" strike="noStrike">
              <a:latin typeface="Arial"/>
            </a:endParaRPr>
          </a:p>
          <a:p>
            <a:pPr lvl="1" marL="457200" indent="-216000">
              <a:lnSpc>
                <a:spcPct val="100000"/>
              </a:lnSpc>
              <a:buClr>
                <a:srgbClr val="000000"/>
              </a:buClr>
              <a:buFont typeface="Wingdings" charset="2"/>
              <a:buChar char=""/>
            </a:pPr>
            <a:r>
              <a:rPr b="0" lang="en-GB" sz="1800" spc="-1" strike="noStrike">
                <a:solidFill>
                  <a:srgbClr val="000000"/>
                </a:solidFill>
                <a:latin typeface="Calibri"/>
                <a:ea typeface="DejaVu Sans"/>
              </a:rPr>
              <a:t>fastx_clipper</a:t>
            </a:r>
            <a:endParaRPr b="0" lang="es-ES" sz="1800" spc="-1" strike="noStrike">
              <a:latin typeface="Arial"/>
            </a:endParaRPr>
          </a:p>
          <a:p>
            <a:pPr lvl="1" marL="457200" indent="-216000">
              <a:lnSpc>
                <a:spcPct val="100000"/>
              </a:lnSpc>
              <a:buClr>
                <a:srgbClr val="000000"/>
              </a:buClr>
              <a:buFont typeface="Wingdings" charset="2"/>
              <a:buChar char=""/>
            </a:pPr>
            <a:r>
              <a:rPr b="0" lang="en-GB" sz="1800" spc="-1" strike="noStrike">
                <a:solidFill>
                  <a:srgbClr val="000000"/>
                </a:solidFill>
                <a:latin typeface="Calibri"/>
                <a:ea typeface="DejaVu Sans"/>
              </a:rPr>
              <a:t>Cutadapt</a:t>
            </a:r>
            <a:endParaRPr b="0" lang="es-ES" sz="1800" spc="-1" strike="noStrike">
              <a:latin typeface="Arial"/>
            </a:endParaRPr>
          </a:p>
        </p:txBody>
      </p:sp>
      <p:sp>
        <p:nvSpPr>
          <p:cNvPr id="501"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Preprocessing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adroTexto 3"/>
          <p:cNvSpPr/>
          <p:nvPr/>
        </p:nvSpPr>
        <p:spPr>
          <a:xfrm>
            <a:off x="3215520" y="1398960"/>
            <a:ext cx="57603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000" spc="-1" strike="noStrike">
                <a:solidFill>
                  <a:srgbClr val="000000"/>
                </a:solidFill>
                <a:latin typeface="Calibri"/>
                <a:ea typeface="DejaVu Sans"/>
              </a:rPr>
              <a:t>What to do when quality of base calls is low</a:t>
            </a:r>
            <a:endParaRPr b="0" lang="es-ES" sz="2000" spc="-1" strike="noStrike">
              <a:latin typeface="Arial"/>
            </a:endParaRPr>
          </a:p>
        </p:txBody>
      </p:sp>
      <p:sp>
        <p:nvSpPr>
          <p:cNvPr id="503" name="CuadroTexto 1"/>
          <p:cNvSpPr/>
          <p:nvPr/>
        </p:nvSpPr>
        <p:spPr>
          <a:xfrm>
            <a:off x="1244880" y="1630080"/>
            <a:ext cx="10080360" cy="5198040"/>
          </a:xfrm>
          <a:prstGeom prst="rect">
            <a:avLst/>
          </a:prstGeom>
          <a:noFill/>
          <a:ln w="0">
            <a:noFill/>
          </a:ln>
        </p:spPr>
        <p:style>
          <a:lnRef idx="0"/>
          <a:fillRef idx="0"/>
          <a:effectRef idx="0"/>
          <a:fontRef idx="minor"/>
        </p:style>
        <p:txBody>
          <a:bodyPr wrap="none" lIns="90000" rIns="90000" tIns="45000" bIns="45000" anchor="t">
            <a:spAutoFit/>
          </a:bodyPr>
          <a:p>
            <a:pPr>
              <a:lnSpc>
                <a:spcPct val="140000"/>
              </a:lnSpc>
              <a:buNone/>
            </a:pPr>
            <a:r>
              <a:rPr b="0" lang="en-GB" sz="1600" spc="-1" strike="noStrike">
                <a:solidFill>
                  <a:srgbClr val="000000"/>
                </a:solidFill>
                <a:latin typeface="Calibri"/>
                <a:ea typeface="DejaVu Sans"/>
              </a:rPr>
              <a:t>Considerations:</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Base quality can affect variant calling analysis and if severe, also mapping to features.</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Base quality usually drops at the end of the read and sometimes at the beginning.</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Also, low quality sequencing may produce group of reads that are low quality along it’s length.</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It is essential to remove low quality bases for Variant Calling analysis.</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For other analysis only remove it if it affects mapping performance.</a:t>
            </a:r>
            <a:endParaRPr b="0" lang="es-ES" sz="1600" spc="-1" strike="noStrike">
              <a:latin typeface="Arial"/>
            </a:endParaRPr>
          </a:p>
          <a:p>
            <a:pPr>
              <a:lnSpc>
                <a:spcPct val="140000"/>
              </a:lnSpc>
              <a:buNone/>
            </a:pPr>
            <a:endParaRPr b="0" lang="es-ES" sz="1600" spc="-1" strike="noStrike">
              <a:latin typeface="Arial"/>
            </a:endParaRPr>
          </a:p>
          <a:p>
            <a:pPr>
              <a:lnSpc>
                <a:spcPct val="140000"/>
              </a:lnSpc>
              <a:buNone/>
            </a:pPr>
            <a:r>
              <a:rPr b="0" lang="en-GB" sz="1600" spc="-1" strike="noStrike">
                <a:solidFill>
                  <a:srgbClr val="000000"/>
                </a:solidFill>
                <a:latin typeface="Calibri"/>
                <a:ea typeface="DejaVu Sans"/>
              </a:rPr>
              <a:t>Actions to improve analysis:</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Trim those segments of the reads with low quality.</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Discard reads with low mean quality value.</a:t>
            </a:r>
            <a:endParaRPr b="0" lang="es-ES" sz="1600" spc="-1" strike="noStrike">
              <a:latin typeface="Arial"/>
            </a:endParaRPr>
          </a:p>
          <a:p>
            <a:pPr>
              <a:lnSpc>
                <a:spcPct val="140000"/>
              </a:lnSpc>
              <a:buNone/>
            </a:pPr>
            <a:endParaRPr b="0" lang="es-ES" sz="1600" spc="-1" strike="noStrike">
              <a:latin typeface="Arial"/>
            </a:endParaRPr>
          </a:p>
          <a:p>
            <a:pPr>
              <a:lnSpc>
                <a:spcPct val="140000"/>
              </a:lnSpc>
              <a:buNone/>
            </a:pPr>
            <a:r>
              <a:rPr b="0" lang="en-GB" sz="1600" spc="-1" strike="noStrike">
                <a:solidFill>
                  <a:srgbClr val="000000"/>
                </a:solidFill>
                <a:latin typeface="Calibri"/>
                <a:ea typeface="DejaVu Sans"/>
              </a:rPr>
              <a:t>Possible tools:</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fastq_quality_trimmer</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Cutadapt</a:t>
            </a:r>
            <a:endParaRPr b="0" lang="es-ES" sz="1600" spc="-1" strike="noStrike">
              <a:latin typeface="Arial"/>
            </a:endParaRPr>
          </a:p>
          <a:p>
            <a:pPr marL="285840" indent="-285840">
              <a:lnSpc>
                <a:spcPct val="140000"/>
              </a:lnSpc>
              <a:buClr>
                <a:srgbClr val="000000"/>
              </a:buClr>
              <a:buFont typeface="Arial"/>
              <a:buChar char="•"/>
            </a:pPr>
            <a:r>
              <a:rPr b="0" lang="en-GB" sz="1600" spc="-1" strike="noStrike">
                <a:solidFill>
                  <a:srgbClr val="000000"/>
                </a:solidFill>
                <a:latin typeface="Calibri"/>
                <a:ea typeface="DejaVu Sans"/>
              </a:rPr>
              <a:t>…</a:t>
            </a:r>
            <a:endParaRPr b="0" lang="es-ES" sz="1600" spc="-1" strike="noStrike">
              <a:latin typeface="Arial"/>
            </a:endParaRPr>
          </a:p>
        </p:txBody>
      </p:sp>
      <p:sp>
        <p:nvSpPr>
          <p:cNvPr id="504"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Preprocessing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adroTexto 5"/>
          <p:cNvSpPr/>
          <p:nvPr/>
        </p:nvSpPr>
        <p:spPr>
          <a:xfrm>
            <a:off x="2369160" y="1487160"/>
            <a:ext cx="74538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000000"/>
                </a:solidFill>
                <a:latin typeface="Calibri"/>
                <a:ea typeface="DejaVu Sans"/>
              </a:rPr>
              <a:t>What to do when Adaptors are overrepresented</a:t>
            </a:r>
            <a:endParaRPr b="0" lang="es-ES" sz="2400" spc="-1" strike="noStrike">
              <a:latin typeface="Arial"/>
            </a:endParaRPr>
          </a:p>
        </p:txBody>
      </p:sp>
      <p:sp>
        <p:nvSpPr>
          <p:cNvPr id="506" name="CuadroTexto 1"/>
          <p:cNvSpPr/>
          <p:nvPr/>
        </p:nvSpPr>
        <p:spPr>
          <a:xfrm>
            <a:off x="2135520" y="1983240"/>
            <a:ext cx="8531280" cy="5058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Calibri"/>
                <a:ea typeface="DejaVu Sans"/>
              </a:rPr>
              <a:t>Considerations:</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When adaptors are overrrepresented means the fragment size of the library is small on average.</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For miRNAs that’s normal as we are enriching in sequences of 22nts but for RNASeq of DNASeq  is not ideal.</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The presence of adaptor in the sequence will avoid the alignment of the read as no sequence in the reference  will have adaptor.</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It is essential to remove the adaptor sequences to increase mappability.</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Actions to improve analysis:</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Trim those segments with adaptor sequence.</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Discard reads smaller than 30nts except in the case of small-RNASeq.</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GB" sz="1800" spc="-1" strike="noStrike">
                <a:solidFill>
                  <a:srgbClr val="000000"/>
                </a:solidFill>
                <a:latin typeface="Calibri"/>
                <a:ea typeface="DejaVu Sans"/>
              </a:rPr>
              <a:t>Possible tools:</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clip</a:t>
            </a:r>
            <a:endParaRPr b="0" lang="es-ES"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Calibri"/>
                <a:ea typeface="DejaVu Sans"/>
              </a:rPr>
              <a:t>Cutadapt or TrimGalore</a:t>
            </a:r>
            <a:endParaRPr b="0" lang="es-ES" sz="1800" spc="-1" strike="noStrike">
              <a:latin typeface="Arial"/>
            </a:endParaRPr>
          </a:p>
          <a:p>
            <a:pPr lvl="1" marL="285840" indent="-285840">
              <a:lnSpc>
                <a:spcPct val="100000"/>
              </a:lnSpc>
              <a:buClr>
                <a:srgbClr val="000000"/>
              </a:buClr>
              <a:buFont typeface="Arial"/>
              <a:buChar char="•"/>
            </a:pPr>
            <a:r>
              <a:rPr b="0" lang="en-GB" sz="2000" spc="-1" strike="noStrike">
                <a:solidFill>
                  <a:srgbClr val="000000"/>
                </a:solidFill>
                <a:latin typeface="Calibri"/>
                <a:ea typeface="DejaVu Sans"/>
              </a:rPr>
              <a:t>fastx_clipper</a:t>
            </a:r>
            <a:endParaRPr b="0" lang="es-ES" sz="2000" spc="-1" strike="noStrike">
              <a:latin typeface="Arial"/>
            </a:endParaRPr>
          </a:p>
        </p:txBody>
      </p:sp>
      <p:sp>
        <p:nvSpPr>
          <p:cNvPr id="507"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Preprocessing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adroTexto 5"/>
          <p:cNvSpPr/>
          <p:nvPr/>
        </p:nvSpPr>
        <p:spPr>
          <a:xfrm>
            <a:off x="4027680" y="1559160"/>
            <a:ext cx="37152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Calibri"/>
                <a:ea typeface="DejaVu Sans"/>
              </a:rPr>
              <a:t>Sequence Length</a:t>
            </a:r>
            <a:endParaRPr b="0" lang="es-ES" sz="3200" spc="-1" strike="noStrike">
              <a:latin typeface="Arial"/>
            </a:endParaRPr>
          </a:p>
        </p:txBody>
      </p:sp>
      <p:pic>
        <p:nvPicPr>
          <p:cNvPr id="509" name="Picture 3" descr=""/>
          <p:cNvPicPr/>
          <p:nvPr/>
        </p:nvPicPr>
        <p:blipFill>
          <a:blip r:embed="rId1"/>
          <a:stretch/>
        </p:blipFill>
        <p:spPr>
          <a:xfrm>
            <a:off x="2563200" y="4650480"/>
            <a:ext cx="2451600" cy="1836000"/>
          </a:xfrm>
          <a:prstGeom prst="rect">
            <a:avLst/>
          </a:prstGeom>
          <a:ln w="0">
            <a:noFill/>
          </a:ln>
        </p:spPr>
      </p:pic>
      <p:pic>
        <p:nvPicPr>
          <p:cNvPr id="510" name="Picture 10" descr=""/>
          <p:cNvPicPr/>
          <p:nvPr/>
        </p:nvPicPr>
        <p:blipFill>
          <a:blip r:embed="rId2"/>
          <a:stretch/>
        </p:blipFill>
        <p:spPr>
          <a:xfrm>
            <a:off x="6530040" y="4681440"/>
            <a:ext cx="2562480" cy="1921680"/>
          </a:xfrm>
          <a:prstGeom prst="rect">
            <a:avLst/>
          </a:prstGeom>
          <a:ln w="0">
            <a:noFill/>
          </a:ln>
        </p:spPr>
      </p:pic>
      <p:pic>
        <p:nvPicPr>
          <p:cNvPr id="511" name="Picture 11" descr=""/>
          <p:cNvPicPr/>
          <p:nvPr/>
        </p:nvPicPr>
        <p:blipFill>
          <a:blip r:embed="rId3"/>
          <a:srcRect l="0" t="10674" r="0" b="0"/>
          <a:stretch/>
        </p:blipFill>
        <p:spPr>
          <a:xfrm>
            <a:off x="2365920" y="2530440"/>
            <a:ext cx="2562480" cy="1737720"/>
          </a:xfrm>
          <a:prstGeom prst="rect">
            <a:avLst/>
          </a:prstGeom>
          <a:ln w="0">
            <a:noFill/>
          </a:ln>
        </p:spPr>
      </p:pic>
      <p:pic>
        <p:nvPicPr>
          <p:cNvPr id="512" name="Picture 13" descr=""/>
          <p:cNvPicPr/>
          <p:nvPr/>
        </p:nvPicPr>
        <p:blipFill>
          <a:blip r:embed="rId4"/>
          <a:stretch/>
        </p:blipFill>
        <p:spPr>
          <a:xfrm>
            <a:off x="6468480" y="2530440"/>
            <a:ext cx="2451600" cy="1838520"/>
          </a:xfrm>
          <a:prstGeom prst="rect">
            <a:avLst/>
          </a:prstGeom>
          <a:ln w="0">
            <a:noFill/>
          </a:ln>
        </p:spPr>
      </p:pic>
      <p:sp>
        <p:nvSpPr>
          <p:cNvPr id="513" name="TextBox 14"/>
          <p:cNvSpPr/>
          <p:nvPr/>
        </p:nvSpPr>
        <p:spPr>
          <a:xfrm>
            <a:off x="2138400" y="2115360"/>
            <a:ext cx="22186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Before Processing</a:t>
            </a:r>
            <a:endParaRPr b="0" lang="es-ES" sz="1800" spc="-1" strike="noStrike">
              <a:latin typeface="Arial"/>
            </a:endParaRPr>
          </a:p>
        </p:txBody>
      </p:sp>
      <p:sp>
        <p:nvSpPr>
          <p:cNvPr id="514" name="TextBox 15"/>
          <p:cNvSpPr/>
          <p:nvPr/>
        </p:nvSpPr>
        <p:spPr>
          <a:xfrm>
            <a:off x="6174360" y="4370040"/>
            <a:ext cx="34729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Good Quality RNASeq library</a:t>
            </a:r>
            <a:endParaRPr b="0" lang="es-ES" sz="1800" spc="-1" strike="noStrike">
              <a:latin typeface="Arial"/>
            </a:endParaRPr>
          </a:p>
        </p:txBody>
      </p:sp>
      <p:sp>
        <p:nvSpPr>
          <p:cNvPr id="515" name="TextBox 16"/>
          <p:cNvSpPr/>
          <p:nvPr/>
        </p:nvSpPr>
        <p:spPr>
          <a:xfrm>
            <a:off x="2357640" y="4269240"/>
            <a:ext cx="1949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Medium quality</a:t>
            </a:r>
            <a:endParaRPr b="0" lang="es-ES" sz="1800" spc="-1" strike="noStrike">
              <a:latin typeface="Arial"/>
            </a:endParaRPr>
          </a:p>
        </p:txBody>
      </p:sp>
      <p:sp>
        <p:nvSpPr>
          <p:cNvPr id="516" name="TextBox 17"/>
          <p:cNvSpPr/>
          <p:nvPr/>
        </p:nvSpPr>
        <p:spPr>
          <a:xfrm>
            <a:off x="6151320" y="2143440"/>
            <a:ext cx="37594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Good Quality miRNASeq library</a:t>
            </a:r>
            <a:endParaRPr b="0" lang="es-ES" sz="1800" spc="-1" strike="noStrike">
              <a:latin typeface="Arial"/>
            </a:endParaRPr>
          </a:p>
        </p:txBody>
      </p:sp>
      <p:sp>
        <p:nvSpPr>
          <p:cNvPr id="517" name="PlaceHolder 1"/>
          <p:cNvSpPr>
            <a:spLocks noGrp="1"/>
          </p:cNvSpPr>
          <p:nvPr>
            <p:ph type="title"/>
          </p:nvPr>
        </p:nvSpPr>
        <p:spPr>
          <a:xfrm>
            <a:off x="576000" y="729720"/>
            <a:ext cx="11028600" cy="98712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Calibri"/>
              </a:rPr>
              <a:t>QC Raw Reads on RNA-Seq</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18" name="Group 1"/>
          <p:cNvGrpSpPr/>
          <p:nvPr/>
        </p:nvGrpSpPr>
        <p:grpSpPr>
          <a:xfrm>
            <a:off x="1519560" y="1768320"/>
            <a:ext cx="8639640" cy="4657680"/>
            <a:chOff x="1519560" y="1768320"/>
            <a:chExt cx="8639640" cy="4657680"/>
          </a:xfrm>
        </p:grpSpPr>
        <p:grpSp>
          <p:nvGrpSpPr>
            <p:cNvPr id="519" name="Agrupar 2"/>
            <p:cNvGrpSpPr/>
            <p:nvPr/>
          </p:nvGrpSpPr>
          <p:grpSpPr>
            <a:xfrm>
              <a:off x="1519560" y="1768320"/>
              <a:ext cx="7487640" cy="4657680"/>
              <a:chOff x="1519560" y="1768320"/>
              <a:chExt cx="7487640" cy="4657680"/>
            </a:xfrm>
          </p:grpSpPr>
          <p:grpSp>
            <p:nvGrpSpPr>
              <p:cNvPr id="520" name="6 Diagrama"/>
              <p:cNvGrpSpPr/>
              <p:nvPr/>
            </p:nvGrpSpPr>
            <p:grpSpPr>
              <a:xfrm>
                <a:off x="1519560" y="1768320"/>
                <a:ext cx="6551640" cy="3878640"/>
                <a:chOff x="1519560" y="1768320"/>
                <a:chExt cx="6551640" cy="3878640"/>
              </a:xfrm>
            </p:grpSpPr>
            <p:sp>
              <p:nvSpPr>
                <p:cNvPr id="521" name=""/>
                <p:cNvSpPr/>
                <p:nvPr/>
              </p:nvSpPr>
              <p:spPr>
                <a:xfrm>
                  <a:off x="1519560" y="1768320"/>
                  <a:ext cx="6551640" cy="3878640"/>
                </a:xfrm>
                <a:prstGeom prst="rect">
                  <a:avLst/>
                </a:prstGeom>
                <a:noFill/>
                <a:ln w="0">
                  <a:noFill/>
                </a:ln>
              </p:spPr>
              <p:style>
                <a:lnRef idx="0"/>
                <a:fillRef idx="0"/>
                <a:effectRef idx="0"/>
                <a:fontRef idx="minor"/>
              </p:style>
            </p:sp>
            <p:sp>
              <p:nvSpPr>
                <p:cNvPr id="522" name=""/>
                <p:cNvSpPr/>
                <p:nvPr/>
              </p:nvSpPr>
              <p:spPr>
                <a:xfrm>
                  <a:off x="1591560" y="17683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523" name=""/>
                <p:cNvSpPr/>
                <p:nvPr/>
              </p:nvSpPr>
              <p:spPr>
                <a:xfrm>
                  <a:off x="1879560" y="256356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524" name=""/>
                <p:cNvSpPr/>
                <p:nvPr/>
              </p:nvSpPr>
              <p:spPr>
                <a:xfrm>
                  <a:off x="2743560" y="3359160"/>
                  <a:ext cx="4261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525" name=""/>
                <p:cNvSpPr/>
                <p:nvPr/>
              </p:nvSpPr>
              <p:spPr>
                <a:xfrm>
                  <a:off x="3175560" y="4154400"/>
                  <a:ext cx="4468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526" name=""/>
                <p:cNvSpPr/>
                <p:nvPr/>
              </p:nvSpPr>
              <p:spPr>
                <a:xfrm>
                  <a:off x="4034880" y="4949640"/>
                  <a:ext cx="4036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527" name=""/>
                <p:cNvSpPr/>
                <p:nvPr/>
              </p:nvSpPr>
              <p:spPr>
                <a:xfrm>
                  <a:off x="4903920" y="227844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528" name=""/>
                <p:cNvSpPr/>
                <p:nvPr/>
              </p:nvSpPr>
              <p:spPr>
                <a:xfrm>
                  <a:off x="5623920" y="307368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529" name=""/>
                <p:cNvSpPr/>
                <p:nvPr/>
              </p:nvSpPr>
              <p:spPr>
                <a:xfrm>
                  <a:off x="6199920" y="38574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530" name=""/>
                <p:cNvSpPr/>
                <p:nvPr/>
              </p:nvSpPr>
              <p:spPr>
                <a:xfrm>
                  <a:off x="6847920" y="4660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531" name="Agrupar 5"/>
              <p:cNvGrpSpPr/>
              <p:nvPr/>
            </p:nvGrpSpPr>
            <p:grpSpPr>
              <a:xfrm>
                <a:off x="4572720" y="5728680"/>
                <a:ext cx="4434480" cy="697320"/>
                <a:chOff x="4572720" y="5728680"/>
                <a:chExt cx="4434480" cy="697320"/>
              </a:xfrm>
            </p:grpSpPr>
            <p:sp>
              <p:nvSpPr>
                <p:cNvPr id="532" name="Rectángulo redondeado 7"/>
                <p:cNvSpPr/>
                <p:nvPr/>
              </p:nvSpPr>
              <p:spPr>
                <a:xfrm>
                  <a:off x="4572720" y="5728680"/>
                  <a:ext cx="443448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33" name="Rectángulo 8"/>
                <p:cNvSpPr/>
                <p:nvPr/>
              </p:nvSpPr>
              <p:spPr>
                <a:xfrm>
                  <a:off x="4822560" y="57492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Farther Statistical Analysis</a:t>
                  </a:r>
                  <a:endParaRPr b="0" lang="es-ES" sz="2300" spc="-1" strike="noStrike">
                    <a:latin typeface="Arial"/>
                  </a:endParaRPr>
                </a:p>
              </p:txBody>
            </p:sp>
          </p:grpSp>
          <p:grpSp>
            <p:nvGrpSpPr>
              <p:cNvPr id="534" name="Agrupar 9"/>
              <p:cNvGrpSpPr/>
              <p:nvPr/>
            </p:nvGrpSpPr>
            <p:grpSpPr>
              <a:xfrm>
                <a:off x="6806160" y="5440680"/>
                <a:ext cx="473040" cy="452880"/>
                <a:chOff x="6806160" y="5440680"/>
                <a:chExt cx="473040" cy="452880"/>
              </a:xfrm>
            </p:grpSpPr>
            <p:sp>
              <p:nvSpPr>
                <p:cNvPr id="535" name="Flecha abajo 10"/>
                <p:cNvSpPr/>
                <p:nvPr/>
              </p:nvSpPr>
              <p:spPr>
                <a:xfrm>
                  <a:off x="6826320" y="544068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536" name="Flecha abajo 4"/>
                <p:cNvSpPr/>
                <p:nvPr/>
              </p:nvSpPr>
              <p:spPr>
                <a:xfrm>
                  <a:off x="6806160" y="5440680"/>
                  <a:ext cx="248760" cy="340560"/>
                </a:xfrm>
                <a:prstGeom prst="rect">
                  <a:avLst/>
                </a:prstGeom>
                <a:noFill/>
                <a:ln w="0">
                  <a:noFill/>
                </a:ln>
              </p:spPr>
              <p:style>
                <a:lnRef idx="0"/>
                <a:fillRef idx="0"/>
                <a:effectRef idx="0"/>
                <a:fontRef idx="minor"/>
              </p:style>
            </p:sp>
          </p:grpSp>
        </p:grpSp>
        <p:grpSp>
          <p:nvGrpSpPr>
            <p:cNvPr id="537" name="13 Grupo"/>
            <p:cNvGrpSpPr/>
            <p:nvPr/>
          </p:nvGrpSpPr>
          <p:grpSpPr>
            <a:xfrm>
              <a:off x="6364440" y="2560320"/>
              <a:ext cx="3794760" cy="697320"/>
              <a:chOff x="6364440" y="2560320"/>
              <a:chExt cx="3794760" cy="697320"/>
            </a:xfrm>
          </p:grpSpPr>
          <p:sp>
            <p:nvSpPr>
              <p:cNvPr id="538" name="17 Rectángulo redondeado"/>
              <p:cNvSpPr/>
              <p:nvPr/>
            </p:nvSpPr>
            <p:spPr>
              <a:xfrm>
                <a:off x="6364440" y="2560320"/>
                <a:ext cx="379476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539" name="18 Rectángulo"/>
              <p:cNvSpPr/>
              <p:nvPr/>
            </p:nvSpPr>
            <p:spPr>
              <a:xfrm>
                <a:off x="6382080" y="25808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540" name="14 Grupo"/>
            <p:cNvGrpSpPr/>
            <p:nvPr/>
          </p:nvGrpSpPr>
          <p:grpSpPr>
            <a:xfrm>
              <a:off x="6610320" y="3070440"/>
              <a:ext cx="452880" cy="452880"/>
              <a:chOff x="6610320" y="3070440"/>
              <a:chExt cx="452880" cy="452880"/>
            </a:xfrm>
          </p:grpSpPr>
          <p:sp>
            <p:nvSpPr>
              <p:cNvPr id="541" name="15 Flecha abajo"/>
              <p:cNvSpPr/>
              <p:nvPr/>
            </p:nvSpPr>
            <p:spPr>
              <a:xfrm>
                <a:off x="6610320" y="307044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542" name="Flecha abajo 6"/>
              <p:cNvSpPr/>
              <p:nvPr/>
            </p:nvSpPr>
            <p:spPr>
              <a:xfrm>
                <a:off x="6712200" y="3070440"/>
                <a:ext cx="248760" cy="340560"/>
              </a:xfrm>
              <a:prstGeom prst="rect">
                <a:avLst/>
              </a:prstGeom>
              <a:noFill/>
              <a:ln w="0">
                <a:noFill/>
              </a:ln>
            </p:spPr>
            <p:style>
              <a:lnRef idx="0"/>
              <a:fillRef idx="0"/>
              <a:effectRef idx="0"/>
              <a:fontRef idx="minor"/>
            </p:style>
          </p:sp>
        </p:grpSp>
        <p:grpSp>
          <p:nvGrpSpPr>
            <p:cNvPr id="543" name="19 Grupo"/>
            <p:cNvGrpSpPr/>
            <p:nvPr/>
          </p:nvGrpSpPr>
          <p:grpSpPr>
            <a:xfrm>
              <a:off x="7136280" y="3070440"/>
              <a:ext cx="452880" cy="1216800"/>
              <a:chOff x="7136280" y="3070440"/>
              <a:chExt cx="452880" cy="1216800"/>
            </a:xfrm>
          </p:grpSpPr>
          <p:sp>
            <p:nvSpPr>
              <p:cNvPr id="544" name="20 Flecha abajo"/>
              <p:cNvSpPr/>
              <p:nvPr/>
            </p:nvSpPr>
            <p:spPr>
              <a:xfrm>
                <a:off x="7136280" y="307044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545" name="Flecha abajo 6"/>
              <p:cNvSpPr/>
              <p:nvPr/>
            </p:nvSpPr>
            <p:spPr>
              <a:xfrm>
                <a:off x="7238160" y="3070440"/>
                <a:ext cx="248760" cy="915480"/>
              </a:xfrm>
              <a:prstGeom prst="rect">
                <a:avLst/>
              </a:prstGeom>
              <a:noFill/>
              <a:ln w="0">
                <a:noFill/>
              </a:ln>
            </p:spPr>
            <p:style>
              <a:lnRef idx="0"/>
              <a:fillRef idx="0"/>
              <a:effectRef idx="0"/>
              <a:fontRef idx="minor"/>
            </p:style>
          </p:sp>
        </p:grpSp>
        <p:grpSp>
          <p:nvGrpSpPr>
            <p:cNvPr id="546" name="22 Grupo"/>
            <p:cNvGrpSpPr/>
            <p:nvPr/>
          </p:nvGrpSpPr>
          <p:grpSpPr>
            <a:xfrm>
              <a:off x="7695720" y="3070440"/>
              <a:ext cx="452880" cy="1937160"/>
              <a:chOff x="7695720" y="3070440"/>
              <a:chExt cx="452880" cy="1937160"/>
            </a:xfrm>
          </p:grpSpPr>
          <p:sp>
            <p:nvSpPr>
              <p:cNvPr id="547" name="23 Flecha abajo"/>
              <p:cNvSpPr/>
              <p:nvPr/>
            </p:nvSpPr>
            <p:spPr>
              <a:xfrm>
                <a:off x="7695720" y="307044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548" name="Flecha abajo 6"/>
              <p:cNvSpPr/>
              <p:nvPr/>
            </p:nvSpPr>
            <p:spPr>
              <a:xfrm>
                <a:off x="7797600" y="3070440"/>
                <a:ext cx="248760" cy="1457280"/>
              </a:xfrm>
              <a:prstGeom prst="rect">
                <a:avLst/>
              </a:prstGeom>
              <a:noFill/>
              <a:ln w="0">
                <a:noFill/>
              </a:ln>
            </p:spPr>
            <p:style>
              <a:lnRef idx="0"/>
              <a:fillRef idx="0"/>
              <a:effectRef idx="0"/>
              <a:fontRef idx="minor"/>
            </p:style>
          </p:sp>
        </p:grpSp>
        <p:grpSp>
          <p:nvGrpSpPr>
            <p:cNvPr id="549" name="25 Grupo"/>
            <p:cNvGrpSpPr/>
            <p:nvPr/>
          </p:nvGrpSpPr>
          <p:grpSpPr>
            <a:xfrm>
              <a:off x="8239320" y="3070440"/>
              <a:ext cx="452880" cy="2677680"/>
              <a:chOff x="8239320" y="3070440"/>
              <a:chExt cx="452880" cy="2677680"/>
            </a:xfrm>
          </p:grpSpPr>
          <p:sp>
            <p:nvSpPr>
              <p:cNvPr id="550" name="26 Flecha abajo"/>
              <p:cNvSpPr/>
              <p:nvPr/>
            </p:nvSpPr>
            <p:spPr>
              <a:xfrm>
                <a:off x="8239320" y="307044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551" name="Flecha abajo 6"/>
              <p:cNvSpPr/>
              <p:nvPr/>
            </p:nvSpPr>
            <p:spPr>
              <a:xfrm>
                <a:off x="8341200" y="3070440"/>
                <a:ext cx="248760" cy="2014560"/>
              </a:xfrm>
              <a:prstGeom prst="rect">
                <a:avLst/>
              </a:prstGeom>
              <a:noFill/>
              <a:ln w="0">
                <a:noFill/>
              </a:ln>
            </p:spPr>
            <p:style>
              <a:lnRef idx="0"/>
              <a:fillRef idx="0"/>
              <a:effectRef idx="0"/>
              <a:fontRef idx="minor"/>
            </p:style>
          </p:sp>
        </p:grpSp>
      </p:grpSp>
      <p:sp>
        <p:nvSpPr>
          <p:cNvPr id="552" name="PlaceHolder 1"/>
          <p:cNvSpPr>
            <a:spLocks noGrp="1"/>
          </p:cNvSpPr>
          <p:nvPr>
            <p:ph type="title"/>
          </p:nvPr>
        </p:nvSpPr>
        <p:spPr>
          <a:xfrm>
            <a:off x="576360" y="730080"/>
            <a:ext cx="11028960" cy="986400"/>
          </a:xfrm>
          <a:prstGeom prst="rect">
            <a:avLst/>
          </a:prstGeom>
          <a:noFill/>
          <a:ln w="0">
            <a:noFill/>
          </a:ln>
        </p:spPr>
        <p:txBody>
          <a:bodyPr lIns="0" rIns="0" tIns="0" bIns="0" anchor="ctr">
            <a:normAutofit/>
          </a:bodyPr>
          <a:p>
            <a:pPr>
              <a:lnSpc>
                <a:spcPct val="100000"/>
              </a:lnSpc>
              <a:buNone/>
            </a:pPr>
            <a:r>
              <a:rPr b="1" lang="en-GB" sz="4000" spc="-1" strike="noStrike" cap="all">
                <a:solidFill>
                  <a:srgbClr val="404040"/>
                </a:solidFill>
                <a:latin typeface="Calibri"/>
              </a:rPr>
              <a:t>NGS Analysis WorkFlow</a:t>
            </a:r>
            <a:endParaRPr b="0" lang="es-ES" sz="4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US" sz="2800" spc="-1" strike="noStrike" cap="all">
                <a:solidFill>
                  <a:srgbClr val="404040"/>
                </a:solidFill>
                <a:latin typeface="Franklin Gothic Demi"/>
              </a:rPr>
              <a:t>Data formats</a:t>
            </a:r>
            <a:endParaRPr b="0" lang="es-ES" sz="2800" spc="-1" strike="noStrike">
              <a:latin typeface="Arial"/>
            </a:endParaRPr>
          </a:p>
        </p:txBody>
      </p:sp>
      <p:pic>
        <p:nvPicPr>
          <p:cNvPr id="554" name="Imagen 4" descr=""/>
          <p:cNvPicPr/>
          <p:nvPr/>
        </p:nvPicPr>
        <p:blipFill>
          <a:blip r:embed="rId1"/>
          <a:srcRect l="0" t="12636" r="0" b="0"/>
          <a:stretch/>
        </p:blipFill>
        <p:spPr>
          <a:xfrm>
            <a:off x="1818360" y="1689120"/>
            <a:ext cx="8542800" cy="4800240"/>
          </a:xfrm>
          <a:prstGeom prst="rect">
            <a:avLst/>
          </a:prstGeom>
          <a:ln w="0">
            <a:noFill/>
          </a:ln>
        </p:spPr>
      </p:pic>
      <p:sp>
        <p:nvSpPr>
          <p:cNvPr id="555" name="Elipse 6"/>
          <p:cNvSpPr/>
          <p:nvPr/>
        </p:nvSpPr>
        <p:spPr>
          <a:xfrm>
            <a:off x="3585960" y="3369600"/>
            <a:ext cx="2299320" cy="843840"/>
          </a:xfrm>
          <a:prstGeom prst="ellipse">
            <a:avLst/>
          </a:prstGeom>
          <a:noFill/>
          <a:ln w="38100">
            <a:solidFill>
              <a:srgbClr val="ffc000"/>
            </a:solidFill>
            <a:round/>
          </a:ln>
        </p:spPr>
        <p:style>
          <a:lnRef idx="0"/>
          <a:fillRef idx="0"/>
          <a:effectRef idx="0"/>
          <a:fontRef idx="minor"/>
        </p:style>
      </p:sp>
      <p:grpSp>
        <p:nvGrpSpPr>
          <p:cNvPr id="556" name="Group 11"/>
          <p:cNvGrpSpPr/>
          <p:nvPr/>
        </p:nvGrpSpPr>
        <p:grpSpPr>
          <a:xfrm>
            <a:off x="5342760" y="2796480"/>
            <a:ext cx="2313720" cy="1950480"/>
            <a:chOff x="5342760" y="2796480"/>
            <a:chExt cx="2313720" cy="1950480"/>
          </a:xfrm>
        </p:grpSpPr>
        <p:sp>
          <p:nvSpPr>
            <p:cNvPr id="557" name="Elipse 6"/>
            <p:cNvSpPr/>
            <p:nvPr/>
          </p:nvSpPr>
          <p:spPr>
            <a:xfrm>
              <a:off x="5342760" y="3903120"/>
              <a:ext cx="2299320" cy="843840"/>
            </a:xfrm>
            <a:prstGeom prst="ellipse">
              <a:avLst/>
            </a:prstGeom>
            <a:noFill/>
            <a:ln w="38100">
              <a:solidFill>
                <a:srgbClr val="ff0000"/>
              </a:solidFill>
              <a:round/>
            </a:ln>
          </p:spPr>
          <p:style>
            <a:lnRef idx="0"/>
            <a:fillRef idx="0"/>
            <a:effectRef idx="0"/>
            <a:fontRef idx="minor"/>
          </p:style>
        </p:sp>
        <p:sp>
          <p:nvSpPr>
            <p:cNvPr id="558" name="Elipse 6"/>
            <p:cNvSpPr/>
            <p:nvPr/>
          </p:nvSpPr>
          <p:spPr>
            <a:xfrm>
              <a:off x="5357160" y="2796480"/>
              <a:ext cx="2299320" cy="843840"/>
            </a:xfrm>
            <a:prstGeom prst="ellipse">
              <a:avLst/>
            </a:prstGeom>
            <a:noFill/>
            <a:ln w="38100">
              <a:solidFill>
                <a:srgbClr val="ff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2" presetSubtype="4">
                                  <p:stCondLst>
                                    <p:cond delay="0"/>
                                  </p:stCondLst>
                                  <p:childTnLst>
                                    <p:set>
                                      <p:cBhvr>
                                        <p:cTn id="22" dur="1" fill="hold">
                                          <p:stCondLst>
                                            <p:cond delay="0"/>
                                          </p:stCondLst>
                                        </p:cTn>
                                        <p:tgtEl>
                                          <p:spTgt spid="556"/>
                                        </p:tgtEl>
                                        <p:attrNameLst>
                                          <p:attrName>style.visibility</p:attrName>
                                        </p:attrNameLst>
                                      </p:cBhvr>
                                      <p:to>
                                        <p:strVal val="visible"/>
                                      </p:to>
                                    </p:set>
                                    <p:anim calcmode="lin" valueType="num">
                                      <p:cBhvr additive="repl">
                                        <p:cTn id="23" dur="500" fill="hold"/>
                                        <p:tgtEl>
                                          <p:spTgt spid="556"/>
                                        </p:tgtEl>
                                        <p:attrNameLst>
                                          <p:attrName>ppt_x</p:attrName>
                                        </p:attrNameLst>
                                      </p:cBhvr>
                                      <p:tavLst>
                                        <p:tav tm="0">
                                          <p:val>
                                            <p:strVal val="#ppt_x"/>
                                          </p:val>
                                        </p:tav>
                                        <p:tav tm="100000">
                                          <p:val>
                                            <p:strVal val="#ppt_x"/>
                                          </p:val>
                                        </p:tav>
                                      </p:tavLst>
                                    </p:anim>
                                    <p:anim calcmode="lin" valueType="num">
                                      <p:cBhvr additive="repl">
                                        <p:cTn id="24" dur="500" fill="hold"/>
                                        <p:tgtEl>
                                          <p:spTgt spid="55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 presetSubtype="4">
                                  <p:stCondLst>
                                    <p:cond delay="0"/>
                                  </p:stCondLst>
                                  <p:childTnLst>
                                    <p:set>
                                      <p:cBhvr>
                                        <p:cTn id="28" dur="1" fill="hold">
                                          <p:stCondLst>
                                            <p:cond delay="0"/>
                                          </p:stCondLst>
                                        </p:cTn>
                                        <p:tgtEl>
                                          <p:spTgt spid="555"/>
                                        </p:tgtEl>
                                        <p:attrNameLst>
                                          <p:attrName>style.visibility</p:attrName>
                                        </p:attrNameLst>
                                      </p:cBhvr>
                                      <p:to>
                                        <p:strVal val="visible"/>
                                      </p:to>
                                    </p:set>
                                    <p:anim calcmode="lin" valueType="num">
                                      <p:cBhvr additive="repl">
                                        <p:cTn id="29" dur="500" fill="hold"/>
                                        <p:tgtEl>
                                          <p:spTgt spid="555"/>
                                        </p:tgtEl>
                                        <p:attrNameLst>
                                          <p:attrName>ppt_x</p:attrName>
                                        </p:attrNameLst>
                                      </p:cBhvr>
                                      <p:tavLst>
                                        <p:tav tm="0">
                                          <p:val>
                                            <p:strVal val="#ppt_x"/>
                                          </p:val>
                                        </p:tav>
                                        <p:tav tm="100000">
                                          <p:val>
                                            <p:strVal val="#ppt_x"/>
                                          </p:val>
                                        </p:tav>
                                      </p:tavLst>
                                    </p:anim>
                                    <p:anim calcmode="lin" valueType="num">
                                      <p:cBhvr additive="repl">
                                        <p:cTn id="30" dur="500" fill="hold"/>
                                        <p:tgtEl>
                                          <p:spTgt spid="5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GB" sz="2800" spc="-1" strike="noStrike" cap="all">
                <a:solidFill>
                  <a:srgbClr val="404040"/>
                </a:solidFill>
                <a:latin typeface="Franklin Gothic Demi"/>
              </a:rPr>
              <a:t>Mapping vs alignment</a:t>
            </a:r>
            <a:endParaRPr b="0" lang="es-ES" sz="2800" spc="-1" strike="noStrike">
              <a:latin typeface="Arial"/>
            </a:endParaRPr>
          </a:p>
        </p:txBody>
      </p:sp>
      <p:sp>
        <p:nvSpPr>
          <p:cNvPr id="560" name="TextBox 3"/>
          <p:cNvSpPr/>
          <p:nvPr/>
        </p:nvSpPr>
        <p:spPr>
          <a:xfrm>
            <a:off x="576000" y="2277000"/>
            <a:ext cx="11028600" cy="35024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1" lang="es-ES" sz="2800" spc="-1" strike="noStrike">
                <a:solidFill>
                  <a:srgbClr val="000000"/>
                </a:solidFill>
                <a:latin typeface="Franklin Gothic Book"/>
                <a:ea typeface="DejaVu Sans"/>
              </a:rPr>
              <a:t>Alignment</a:t>
            </a:r>
            <a:r>
              <a:rPr b="0" lang="es-ES" sz="2800" spc="-1" strike="noStrike">
                <a:solidFill>
                  <a:srgbClr val="000000"/>
                </a:solidFill>
                <a:latin typeface="Franklin Gothic Book"/>
                <a:ea typeface="DejaVu Sans"/>
              </a:rPr>
              <a:t>: </a:t>
            </a:r>
            <a:endParaRPr b="0" lang="es-ES" sz="2800" spc="-1" strike="noStrike">
              <a:latin typeface="Arial"/>
            </a:endParaRPr>
          </a:p>
          <a:p>
            <a:pPr lvl="1" marL="743040" indent="-285840">
              <a:lnSpc>
                <a:spcPct val="100000"/>
              </a:lnSpc>
              <a:buClr>
                <a:srgbClr val="000000"/>
              </a:buClr>
              <a:buFont typeface="Arial"/>
              <a:buChar char="•"/>
            </a:pPr>
            <a:r>
              <a:rPr b="0" lang="es-ES" sz="2800" spc="-1" strike="noStrike">
                <a:solidFill>
                  <a:srgbClr val="000000"/>
                </a:solidFill>
                <a:latin typeface="Franklin Gothic Book"/>
                <a:ea typeface="DejaVu Sans"/>
              </a:rPr>
              <a:t>for each locus to which a sequence can be mapped, determine the optimal base by base alignment of the query sequence to the reference sequence</a:t>
            </a:r>
            <a:endParaRPr b="0" lang="es-ES" sz="2800" spc="-1" strike="noStrike">
              <a:latin typeface="Arial"/>
            </a:endParaRPr>
          </a:p>
          <a:p>
            <a:pPr>
              <a:lnSpc>
                <a:spcPct val="100000"/>
              </a:lnSpc>
              <a:buNone/>
            </a:pPr>
            <a:endParaRPr b="0" lang="es-ES" sz="2800" spc="-1" strike="noStrike">
              <a:latin typeface="Arial"/>
            </a:endParaRPr>
          </a:p>
          <a:p>
            <a:pPr marL="285840" indent="-285840">
              <a:lnSpc>
                <a:spcPct val="100000"/>
              </a:lnSpc>
              <a:buClr>
                <a:srgbClr val="000000"/>
              </a:buClr>
              <a:buFont typeface="Arial"/>
              <a:buChar char="•"/>
            </a:pPr>
            <a:r>
              <a:rPr b="1" lang="es-ES" sz="2800" spc="-1" strike="noStrike">
                <a:solidFill>
                  <a:srgbClr val="000000"/>
                </a:solidFill>
                <a:latin typeface="Franklin Gothic Book"/>
                <a:ea typeface="DejaVu Sans"/>
              </a:rPr>
              <a:t>Mapping</a:t>
            </a:r>
            <a:r>
              <a:rPr b="0" lang="es-ES" sz="2800" spc="-1" strike="noStrike">
                <a:solidFill>
                  <a:srgbClr val="000000"/>
                </a:solidFill>
                <a:latin typeface="Franklin Gothic Book"/>
                <a:ea typeface="DejaVu Sans"/>
              </a:rPr>
              <a:t>: </a:t>
            </a:r>
            <a:endParaRPr b="0" lang="es-ES" sz="2800" spc="-1" strike="noStrike">
              <a:latin typeface="Arial"/>
            </a:endParaRPr>
          </a:p>
          <a:p>
            <a:pPr lvl="1" marL="743040" indent="-285840">
              <a:lnSpc>
                <a:spcPct val="100000"/>
              </a:lnSpc>
              <a:buClr>
                <a:srgbClr val="000000"/>
              </a:buClr>
              <a:buFont typeface="Arial"/>
              <a:buChar char="•"/>
            </a:pPr>
            <a:r>
              <a:rPr b="0" lang="es-ES" sz="2800" spc="-1" strike="noStrike">
                <a:solidFill>
                  <a:srgbClr val="000000"/>
                </a:solidFill>
                <a:latin typeface="Franklin Gothic Book"/>
                <a:ea typeface="DejaVu Sans"/>
              </a:rPr>
              <a:t>(quickly) find the best possible loci to which a sequence could be aligned</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GB" sz="2800" spc="-1" strike="noStrike" cap="all">
                <a:solidFill>
                  <a:srgbClr val="404040"/>
                </a:solidFill>
                <a:latin typeface="Franklin Gothic Demi"/>
              </a:rPr>
              <a:t>Traditional aligners</a:t>
            </a:r>
            <a:endParaRPr b="0" lang="es-ES" sz="2800" spc="-1" strike="noStrike">
              <a:latin typeface="Arial"/>
            </a:endParaRPr>
          </a:p>
        </p:txBody>
      </p:sp>
      <p:pic>
        <p:nvPicPr>
          <p:cNvPr id="562" name="Picture 3" descr=""/>
          <p:cNvPicPr/>
          <p:nvPr/>
        </p:nvPicPr>
        <p:blipFill>
          <a:blip r:embed="rId1"/>
          <a:stretch/>
        </p:blipFill>
        <p:spPr>
          <a:xfrm>
            <a:off x="2287800" y="1717920"/>
            <a:ext cx="8502840" cy="4631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424440" y="152280"/>
            <a:ext cx="9142920" cy="1141920"/>
          </a:xfrm>
          <a:prstGeom prst="rect">
            <a:avLst/>
          </a:prstGeom>
          <a:noFill/>
          <a:ln w="0">
            <a:noFill/>
          </a:ln>
        </p:spPr>
        <p:txBody>
          <a:bodyPr lIns="0" rIns="0" tIns="0" bIns="0" anchor="b">
            <a:noAutofit/>
          </a:bodyPr>
          <a:p>
            <a:pPr>
              <a:lnSpc>
                <a:spcPct val="100000"/>
              </a:lnSpc>
              <a:buNone/>
            </a:pPr>
            <a:r>
              <a:rPr b="0" lang="de-AT" sz="4000" spc="-1" strike="noStrike" cap="all">
                <a:solidFill>
                  <a:srgbClr val="404040"/>
                </a:solidFill>
                <a:latin typeface="Franklin Gothic Demi"/>
              </a:rPr>
              <a:t>omics experiment pipeline</a:t>
            </a:r>
            <a:endParaRPr b="0" lang="es-ES" sz="4000" spc="-1" strike="noStrike">
              <a:latin typeface="Arial"/>
            </a:endParaRPr>
          </a:p>
        </p:txBody>
      </p:sp>
      <p:sp>
        <p:nvSpPr>
          <p:cNvPr id="236" name="Rectangle 2"/>
          <p:cNvSpPr/>
          <p:nvPr/>
        </p:nvSpPr>
        <p:spPr>
          <a:xfrm>
            <a:off x="0" y="6119280"/>
            <a:ext cx="490104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u="sng">
                <a:solidFill>
                  <a:srgbClr val="6eac1c"/>
                </a:solidFill>
                <a:uFillTx/>
                <a:latin typeface="Franklin Gothic Book"/>
                <a:ea typeface="DejaVu Sans"/>
                <a:hlinkClick r:id="rId1"/>
              </a:rPr>
              <a:t>Analysis of DNA microarray data. </a:t>
            </a:r>
            <a:r>
              <a:rPr b="0" lang="en-US" sz="1200" spc="-1" strike="noStrike">
                <a:solidFill>
                  <a:srgbClr val="000000"/>
                </a:solidFill>
                <a:latin typeface="Franklin Gothic Book"/>
                <a:ea typeface="DejaVu Sans"/>
              </a:rPr>
              <a:t>Hackl H, Sanchez Cabo F, Sturn A, Wolkenhauer O, Trajanoski Z. Curr Top Med Chem. 2004;4(13):1357-70. doi:10.2174/1568026043387773</a:t>
            </a:r>
            <a:r>
              <a:rPr b="0" lang="en-US" sz="1800" spc="-1" strike="noStrike">
                <a:solidFill>
                  <a:srgbClr val="000000"/>
                </a:solidFill>
                <a:latin typeface="Franklin Gothic Book"/>
                <a:ea typeface="DejaVu Sans"/>
              </a:rPr>
              <a:t>.</a:t>
            </a:r>
            <a:endParaRPr b="0" lang="es-ES" sz="1800" spc="-1" strike="noStrike">
              <a:latin typeface="Arial"/>
            </a:endParaRPr>
          </a:p>
        </p:txBody>
      </p:sp>
      <p:grpSp>
        <p:nvGrpSpPr>
          <p:cNvPr id="237" name="Group 5"/>
          <p:cNvGrpSpPr/>
          <p:nvPr/>
        </p:nvGrpSpPr>
        <p:grpSpPr>
          <a:xfrm>
            <a:off x="4532040" y="1355760"/>
            <a:ext cx="4287600" cy="4642920"/>
            <a:chOff x="4532040" y="1355760"/>
            <a:chExt cx="4287600" cy="4642920"/>
          </a:xfrm>
        </p:grpSpPr>
        <p:grpSp>
          <p:nvGrpSpPr>
            <p:cNvPr id="238" name="Group 1"/>
            <p:cNvGrpSpPr/>
            <p:nvPr/>
          </p:nvGrpSpPr>
          <p:grpSpPr>
            <a:xfrm>
              <a:off x="4532040" y="1355760"/>
              <a:ext cx="4287600" cy="4642920"/>
              <a:chOff x="4532040" y="1355760"/>
              <a:chExt cx="4287600" cy="4642920"/>
            </a:xfrm>
          </p:grpSpPr>
          <p:pic>
            <p:nvPicPr>
              <p:cNvPr id="239" name="Picture 3" descr="maa2"/>
              <p:cNvPicPr/>
              <p:nvPr/>
            </p:nvPicPr>
            <p:blipFill>
              <a:blip r:embed="rId2"/>
              <a:srcRect l="4313" t="3576" r="49605" b="3576"/>
              <a:stretch/>
            </p:blipFill>
            <p:spPr>
              <a:xfrm>
                <a:off x="4532040" y="1355760"/>
                <a:ext cx="1912680" cy="4642920"/>
              </a:xfrm>
              <a:prstGeom prst="rect">
                <a:avLst/>
              </a:prstGeom>
              <a:ln w="0">
                <a:noFill/>
              </a:ln>
            </p:spPr>
          </p:pic>
          <p:pic>
            <p:nvPicPr>
              <p:cNvPr id="240" name="Picture 5" descr="maa2"/>
              <p:cNvPicPr/>
              <p:nvPr/>
            </p:nvPicPr>
            <p:blipFill>
              <a:blip r:embed="rId3"/>
              <a:srcRect l="55269" t="64363" r="6470" b="12515"/>
              <a:stretch/>
            </p:blipFill>
            <p:spPr>
              <a:xfrm>
                <a:off x="6793200" y="4119480"/>
                <a:ext cx="2026440" cy="1579320"/>
              </a:xfrm>
              <a:prstGeom prst="rect">
                <a:avLst/>
              </a:prstGeom>
              <a:ln w="0">
                <a:noFill/>
              </a:ln>
            </p:spPr>
          </p:pic>
          <p:sp>
            <p:nvSpPr>
              <p:cNvPr id="241" name="Line 6"/>
              <p:cNvSpPr/>
              <p:nvPr/>
            </p:nvSpPr>
            <p:spPr>
              <a:xfrm flipV="1">
                <a:off x="6403320" y="4119480"/>
                <a:ext cx="389880" cy="582120"/>
              </a:xfrm>
              <a:prstGeom prst="line">
                <a:avLst/>
              </a:prstGeom>
              <a:ln w="15875">
                <a:solidFill>
                  <a:srgbClr val="2683c6"/>
                </a:solidFill>
                <a:round/>
              </a:ln>
            </p:spPr>
            <p:style>
              <a:lnRef idx="0"/>
              <a:fillRef idx="0"/>
              <a:effectRef idx="0"/>
              <a:fontRef idx="minor"/>
            </p:style>
          </p:sp>
          <p:sp>
            <p:nvSpPr>
              <p:cNvPr id="242" name="Line 7"/>
              <p:cNvSpPr/>
              <p:nvPr/>
            </p:nvSpPr>
            <p:spPr>
              <a:xfrm>
                <a:off x="6403320" y="5034240"/>
                <a:ext cx="389880" cy="665280"/>
              </a:xfrm>
              <a:prstGeom prst="line">
                <a:avLst/>
              </a:prstGeom>
              <a:ln w="15875">
                <a:solidFill>
                  <a:srgbClr val="2683c6"/>
                </a:solidFill>
                <a:round/>
              </a:ln>
            </p:spPr>
            <p:style>
              <a:lnRef idx="0"/>
              <a:fillRef idx="0"/>
              <a:effectRef idx="0"/>
              <a:fontRef idx="minor"/>
            </p:style>
          </p:sp>
        </p:grpSp>
        <p:sp>
          <p:nvSpPr>
            <p:cNvPr id="243" name="Rectangle 4"/>
            <p:cNvSpPr/>
            <p:nvPr/>
          </p:nvSpPr>
          <p:spPr>
            <a:xfrm>
              <a:off x="4735440" y="1928160"/>
              <a:ext cx="1392120" cy="23832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200" spc="-1" strike="noStrike">
                  <a:solidFill>
                    <a:srgbClr val="ffffff"/>
                  </a:solidFill>
                  <a:latin typeface="Franklin Gothic Book"/>
                  <a:ea typeface="DejaVu Sans"/>
                </a:rPr>
                <a:t>Platform definition</a:t>
              </a:r>
              <a:endParaRPr b="0" lang="es-ES" sz="1200" spc="-1" strike="noStrike">
                <a:latin typeface="Arial"/>
              </a:endParaRPr>
            </a:p>
          </p:txBody>
        </p:sp>
        <p:sp>
          <p:nvSpPr>
            <p:cNvPr id="244" name="Rectangle 10"/>
            <p:cNvSpPr/>
            <p:nvPr/>
          </p:nvSpPr>
          <p:spPr>
            <a:xfrm>
              <a:off x="4597920" y="2842560"/>
              <a:ext cx="1667160" cy="2383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200" spc="-1" strike="noStrike">
                  <a:solidFill>
                    <a:srgbClr val="ffffff"/>
                  </a:solidFill>
                  <a:latin typeface="Franklin Gothic Book"/>
                  <a:ea typeface="DejaVu Sans"/>
                </a:rPr>
                <a:t>Experiment</a:t>
              </a:r>
              <a:endParaRPr b="0" lang="es-ES" sz="1200" spc="-1" strike="noStrike">
                <a:latin typeface="Arial"/>
              </a:endParaRPr>
            </a:p>
          </p:txBody>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576000" y="729720"/>
            <a:ext cx="11028600" cy="547560"/>
          </a:xfrm>
          <a:prstGeom prst="rect">
            <a:avLst/>
          </a:prstGeom>
          <a:noFill/>
          <a:ln w="0">
            <a:noFill/>
          </a:ln>
        </p:spPr>
        <p:txBody>
          <a:bodyPr lIns="0" rIns="0" tIns="0" bIns="0" anchor="b">
            <a:noAutofit/>
          </a:bodyPr>
          <a:p>
            <a:pPr>
              <a:lnSpc>
                <a:spcPct val="100000"/>
              </a:lnSpc>
              <a:buNone/>
            </a:pPr>
            <a:r>
              <a:rPr b="0" lang="en-GB" sz="2800" spc="-1" strike="noStrike" cap="all">
                <a:solidFill>
                  <a:srgbClr val="404040"/>
                </a:solidFill>
                <a:latin typeface="Franklin Gothic Demi"/>
              </a:rPr>
              <a:t>Coverage</a:t>
            </a:r>
            <a:endParaRPr b="0" lang="es-ES" sz="2800" spc="-1" strike="noStrike">
              <a:latin typeface="Arial"/>
            </a:endParaRPr>
          </a:p>
        </p:txBody>
      </p:sp>
      <p:pic>
        <p:nvPicPr>
          <p:cNvPr id="564" name="Picture 5" descr=""/>
          <p:cNvPicPr/>
          <p:nvPr/>
        </p:nvPicPr>
        <p:blipFill>
          <a:blip r:embed="rId1"/>
          <a:stretch/>
        </p:blipFill>
        <p:spPr>
          <a:xfrm>
            <a:off x="1800360" y="1500480"/>
            <a:ext cx="8295480" cy="50544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403560" y="382680"/>
            <a:ext cx="11028600" cy="1187640"/>
          </a:xfrm>
          <a:prstGeom prst="rect">
            <a:avLst/>
          </a:prstGeom>
          <a:noFill/>
          <a:ln w="0">
            <a:noFill/>
          </a:ln>
        </p:spPr>
        <p:txBody>
          <a:bodyPr lIns="90000" rIns="90000" tIns="45000" bIns="45000" anchor="ctr">
            <a:normAutofit/>
          </a:bodyPr>
          <a:p>
            <a:pPr>
              <a:lnSpc>
                <a:spcPct val="100000"/>
              </a:lnSpc>
              <a:buNone/>
            </a:pPr>
            <a:r>
              <a:rPr b="0" lang="en-GB" sz="3600" spc="-1" strike="noStrike" cap="all">
                <a:solidFill>
                  <a:srgbClr val="404040"/>
                </a:solidFill>
                <a:latin typeface="Franklin Gothic Demi"/>
              </a:rPr>
              <a:t>MappinG Reads</a:t>
            </a:r>
            <a:endParaRPr b="0" lang="es-ES" sz="3600" spc="-1" strike="noStrike">
              <a:latin typeface="Arial"/>
            </a:endParaRPr>
          </a:p>
        </p:txBody>
      </p:sp>
      <p:sp>
        <p:nvSpPr>
          <p:cNvPr id="566" name="Content Placeholder 2"/>
          <p:cNvSpPr/>
          <p:nvPr/>
        </p:nvSpPr>
        <p:spPr>
          <a:xfrm>
            <a:off x="1803600" y="1455840"/>
            <a:ext cx="8228520" cy="524556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561"/>
              </a:spcBef>
              <a:buNone/>
              <a:tabLst>
                <a:tab algn="l" pos="0"/>
              </a:tabLst>
            </a:pPr>
            <a:r>
              <a:rPr b="1" lang="en-GB" sz="2800" spc="-1" strike="noStrike">
                <a:solidFill>
                  <a:srgbClr val="000000"/>
                </a:solidFill>
                <a:latin typeface="Franklin Gothic Book"/>
                <a:ea typeface="DejaVu Sans"/>
              </a:rPr>
              <a:t>Requirements for aligners:</a:t>
            </a:r>
            <a:endParaRPr b="0" lang="es-ES" sz="2800" spc="-1" strike="noStrike">
              <a:latin typeface="Arial"/>
            </a:endParaRPr>
          </a:p>
          <a:p>
            <a:pPr marL="457200" indent="-457200">
              <a:lnSpc>
                <a:spcPct val="100000"/>
              </a:lnSpc>
              <a:spcBef>
                <a:spcPts val="561"/>
              </a:spcBef>
              <a:buClr>
                <a:srgbClr val="000000"/>
              </a:buClr>
              <a:buFont typeface="Wingdings" charset="2"/>
              <a:buChar char=""/>
              <a:tabLst>
                <a:tab algn="l" pos="0"/>
              </a:tabLst>
            </a:pPr>
            <a:r>
              <a:rPr b="0" lang="en-GB" sz="2800" spc="-1" strike="noStrike">
                <a:solidFill>
                  <a:srgbClr val="000000"/>
                </a:solidFill>
                <a:latin typeface="Franklin Gothic Book"/>
                <a:ea typeface="DejaVu Sans"/>
              </a:rPr>
              <a:t>A reference in fasta format</a:t>
            </a:r>
            <a:endParaRPr b="0" lang="es-ES" sz="2800" spc="-1" strike="noStrike">
              <a:latin typeface="Arial"/>
            </a:endParaRPr>
          </a:p>
          <a:p>
            <a:pPr marL="457200" indent="-457200">
              <a:lnSpc>
                <a:spcPct val="100000"/>
              </a:lnSpc>
              <a:spcBef>
                <a:spcPts val="561"/>
              </a:spcBef>
              <a:buClr>
                <a:srgbClr val="000000"/>
              </a:buClr>
              <a:buFont typeface="Wingdings" charset="2"/>
              <a:buChar char=""/>
              <a:tabLst>
                <a:tab algn="l" pos="0"/>
              </a:tabLst>
            </a:pPr>
            <a:r>
              <a:rPr b="0" lang="en-GB" sz="2800" spc="-1" strike="noStrike">
                <a:solidFill>
                  <a:srgbClr val="000000"/>
                </a:solidFill>
                <a:latin typeface="Franklin Gothic Book"/>
                <a:ea typeface="DejaVu Sans"/>
              </a:rPr>
              <a:t>Reads in fastq/fasta</a:t>
            </a:r>
            <a:endParaRPr b="0" lang="es-ES" sz="2800" spc="-1" strike="noStrike">
              <a:latin typeface="Arial"/>
            </a:endParaRPr>
          </a:p>
          <a:p>
            <a:pPr marL="457200" indent="-457200">
              <a:lnSpc>
                <a:spcPct val="100000"/>
              </a:lnSpc>
              <a:spcBef>
                <a:spcPts val="561"/>
              </a:spcBef>
              <a:buClr>
                <a:srgbClr val="000000"/>
              </a:buClr>
              <a:buFont typeface="Wingdings" charset="2"/>
              <a:buChar char=""/>
              <a:tabLst>
                <a:tab algn="l" pos="0"/>
              </a:tabLst>
            </a:pPr>
            <a:r>
              <a:rPr b="0" lang="en-GB" sz="2800" spc="-1" strike="noStrike">
                <a:solidFill>
                  <a:srgbClr val="000000"/>
                </a:solidFill>
                <a:latin typeface="Franklin Gothic Book"/>
                <a:ea typeface="DejaVu Sans"/>
              </a:rPr>
              <a:t>An indexed reference</a:t>
            </a:r>
            <a:endParaRPr b="0" lang="es-ES" sz="2800" spc="-1" strike="noStrike">
              <a:latin typeface="Arial"/>
            </a:endParaRPr>
          </a:p>
          <a:p>
            <a:pPr>
              <a:lnSpc>
                <a:spcPct val="100000"/>
              </a:lnSpc>
              <a:spcBef>
                <a:spcPts val="561"/>
              </a:spcBef>
              <a:buNone/>
              <a:tabLst>
                <a:tab algn="l" pos="0"/>
              </a:tabLst>
            </a:pPr>
            <a:endParaRPr b="0" lang="es-ES" sz="2800" spc="-1" strike="noStrike">
              <a:latin typeface="Arial"/>
            </a:endParaRPr>
          </a:p>
          <a:p>
            <a:pPr marL="343080" indent="-343080">
              <a:lnSpc>
                <a:spcPct val="100000"/>
              </a:lnSpc>
              <a:spcBef>
                <a:spcPts val="641"/>
              </a:spcBef>
              <a:buNone/>
              <a:tabLst>
                <a:tab algn="l" pos="0"/>
              </a:tabLst>
            </a:pPr>
            <a:r>
              <a:rPr b="1" lang="en-GB" sz="3200" spc="-1" strike="noStrike">
                <a:solidFill>
                  <a:srgbClr val="000000"/>
                </a:solidFill>
                <a:latin typeface="Franklin Gothic Book"/>
                <a:ea typeface="DejaVu Sans"/>
              </a:rPr>
              <a:t>Goals:</a:t>
            </a:r>
            <a:endParaRPr b="0" lang="es-ES" sz="3200" spc="-1" strike="noStrike">
              <a:latin typeface="Arial"/>
            </a:endParaRPr>
          </a:p>
          <a:p>
            <a:pPr marL="343080" indent="-457200">
              <a:lnSpc>
                <a:spcPct val="100000"/>
              </a:lnSpc>
              <a:spcAft>
                <a:spcPts val="2401"/>
              </a:spcAft>
              <a:buClr>
                <a:srgbClr val="000000"/>
              </a:buClr>
              <a:buFont typeface="Wingdings" charset="2"/>
              <a:buChar char=""/>
              <a:tabLst>
                <a:tab algn="l" pos="0"/>
              </a:tabLst>
            </a:pPr>
            <a:r>
              <a:rPr b="0" lang="en-GB" sz="2800" spc="-1" strike="noStrike">
                <a:solidFill>
                  <a:srgbClr val="000000"/>
                </a:solidFill>
                <a:latin typeface="Franklin Gothic Book"/>
                <a:ea typeface="DejaVu Sans"/>
              </a:rPr>
              <a:t>Map reads </a:t>
            </a:r>
            <a:r>
              <a:rPr b="1" lang="en-GB" sz="2800" spc="-1" strike="noStrike" u="sng">
                <a:solidFill>
                  <a:srgbClr val="000000"/>
                </a:solidFill>
                <a:uFillTx/>
                <a:latin typeface="Franklin Gothic Book"/>
                <a:ea typeface="DejaVu Sans"/>
              </a:rPr>
              <a:t>to features </a:t>
            </a:r>
            <a:r>
              <a:rPr b="0" lang="en-GB" sz="2800" spc="-1" strike="noStrike">
                <a:solidFill>
                  <a:srgbClr val="000000"/>
                </a:solidFill>
                <a:latin typeface="Franklin Gothic Book"/>
                <a:ea typeface="DejaVu Sans"/>
              </a:rPr>
              <a:t>by alignment</a:t>
            </a:r>
            <a:endParaRPr b="0" lang="es-ES" sz="2800" spc="-1" strike="noStrike">
              <a:latin typeface="Arial"/>
            </a:endParaRPr>
          </a:p>
          <a:p>
            <a:pPr marL="343080" indent="-457200">
              <a:lnSpc>
                <a:spcPct val="100000"/>
              </a:lnSpc>
              <a:spcAft>
                <a:spcPts val="2401"/>
              </a:spcAft>
              <a:buClr>
                <a:srgbClr val="000000"/>
              </a:buClr>
              <a:buFont typeface="Wingdings" charset="2"/>
              <a:buChar char=""/>
              <a:tabLst>
                <a:tab algn="l" pos="0"/>
              </a:tabLst>
            </a:pPr>
            <a:r>
              <a:rPr b="0" lang="en-GB" sz="2800" spc="-1" strike="noStrike">
                <a:solidFill>
                  <a:srgbClr val="000000"/>
                </a:solidFill>
                <a:latin typeface="Franklin Gothic Book"/>
                <a:ea typeface="DejaVu Sans"/>
              </a:rPr>
              <a:t>Identify unambiguously which feature produced it.</a:t>
            </a:r>
            <a:endParaRPr b="0" lang="es-ES" sz="2800" spc="-1" strike="noStrike">
              <a:latin typeface="Arial"/>
            </a:endParaRPr>
          </a:p>
          <a:p>
            <a:pPr marL="343080" indent="-457200">
              <a:lnSpc>
                <a:spcPct val="100000"/>
              </a:lnSpc>
              <a:spcAft>
                <a:spcPts val="2401"/>
              </a:spcAft>
              <a:buClr>
                <a:srgbClr val="000000"/>
              </a:buClr>
              <a:buFont typeface="Wingdings" charset="2"/>
              <a:buChar char=""/>
              <a:tabLst>
                <a:tab algn="l" pos="0"/>
              </a:tabLst>
            </a:pPr>
            <a:r>
              <a:rPr b="0" lang="en-GB" sz="2800" spc="-1" strike="noStrike">
                <a:solidFill>
                  <a:srgbClr val="000000"/>
                </a:solidFill>
                <a:latin typeface="Franklin Gothic Book"/>
                <a:ea typeface="DejaVu Sans"/>
              </a:rPr>
              <a:t>Work efficiently</a:t>
            </a:r>
            <a:endParaRPr b="0" lang="es-ES" sz="2800" spc="-1" strike="noStrike">
              <a:latin typeface="Arial"/>
            </a:endParaRPr>
          </a:p>
          <a:p>
            <a:pPr marL="343080" indent="-343080">
              <a:lnSpc>
                <a:spcPct val="100000"/>
              </a:lnSpc>
              <a:spcBef>
                <a:spcPts val="561"/>
              </a:spcBef>
              <a:buNone/>
              <a:tabLst>
                <a:tab algn="l" pos="0"/>
              </a:tabLst>
            </a:pPr>
            <a:endParaRPr b="0" lang="es-ES" sz="28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2" presetSubtype="4">
                                  <p:stCondLst>
                                    <p:cond delay="0"/>
                                  </p:stCondLst>
                                  <p:childTnLst>
                                    <p:set>
                                      <p:cBhvr>
                                        <p:cTn id="36" dur="1" fill="hold">
                                          <p:stCondLst>
                                            <p:cond delay="0"/>
                                          </p:stCondLst>
                                        </p:cTn>
                                        <p:tgtEl>
                                          <p:spTgt spid="566">
                                            <p:txEl>
                                              <p:pRg st="5" end="5"/>
                                            </p:txEl>
                                          </p:spTgt>
                                        </p:tgtEl>
                                        <p:attrNameLst>
                                          <p:attrName>style.visibility</p:attrName>
                                        </p:attrNameLst>
                                      </p:cBhvr>
                                      <p:to>
                                        <p:strVal val="visible"/>
                                      </p:to>
                                    </p:set>
                                    <p:anim calcmode="lin" valueType="num">
                                      <p:cBhvr additive="repl">
                                        <p:cTn id="37" dur="500" fill="hold"/>
                                        <p:tgtEl>
                                          <p:spTgt spid="566">
                                            <p:txEl>
                                              <p:pRg st="5" end="5"/>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566">
                                            <p:txEl>
                                              <p:pRg st="5" end="5"/>
                                            </p:txEl>
                                          </p:spTgt>
                                        </p:tgtEl>
                                        <p:attrNameLst>
                                          <p:attrName>ppt_y</p:attrName>
                                        </p:attrNameLst>
                                      </p:cBhvr>
                                      <p:tavLst>
                                        <p:tav tm="0">
                                          <p:val>
                                            <p:strVal val="1+#ppt_h/2"/>
                                          </p:val>
                                        </p:tav>
                                        <p:tav tm="100000">
                                          <p:val>
                                            <p:strVal val="#ppt_y"/>
                                          </p:val>
                                        </p:tav>
                                      </p:tavLst>
                                    </p:anim>
                                  </p:childTnLst>
                                </p:cTn>
                              </p:par>
                              <p:par>
                                <p:cTn id="39" nodeType="withEffect" fill="hold" presetClass="entr" presetID="2" presetSubtype="4">
                                  <p:stCondLst>
                                    <p:cond delay="0"/>
                                  </p:stCondLst>
                                  <p:childTnLst>
                                    <p:set>
                                      <p:cBhvr>
                                        <p:cTn id="40" dur="1" fill="hold">
                                          <p:stCondLst>
                                            <p:cond delay="0"/>
                                          </p:stCondLst>
                                        </p:cTn>
                                        <p:tgtEl>
                                          <p:spTgt spid="566">
                                            <p:txEl>
                                              <p:pRg st="6" end="6"/>
                                            </p:txEl>
                                          </p:spTgt>
                                        </p:tgtEl>
                                        <p:attrNameLst>
                                          <p:attrName>style.visibility</p:attrName>
                                        </p:attrNameLst>
                                      </p:cBhvr>
                                      <p:to>
                                        <p:strVal val="visible"/>
                                      </p:to>
                                    </p:set>
                                    <p:anim calcmode="lin" valueType="num">
                                      <p:cBhvr additive="repl">
                                        <p:cTn id="41" dur="500" fill="hold"/>
                                        <p:tgtEl>
                                          <p:spTgt spid="566">
                                            <p:txEl>
                                              <p:pRg st="6" end="6"/>
                                            </p:txEl>
                                          </p:spTgt>
                                        </p:tgtEl>
                                        <p:attrNameLst>
                                          <p:attrName>ppt_x</p:attrName>
                                        </p:attrNameLst>
                                      </p:cBhvr>
                                      <p:tavLst>
                                        <p:tav tm="0">
                                          <p:val>
                                            <p:strVal val="#ppt_x"/>
                                          </p:val>
                                        </p:tav>
                                        <p:tav tm="100000">
                                          <p:val>
                                            <p:strVal val="#ppt_x"/>
                                          </p:val>
                                        </p:tav>
                                      </p:tavLst>
                                    </p:anim>
                                    <p:anim calcmode="lin" valueType="num">
                                      <p:cBhvr additive="repl">
                                        <p:cTn id="42" dur="500" fill="hold"/>
                                        <p:tgtEl>
                                          <p:spTgt spid="566">
                                            <p:txEl>
                                              <p:pRg st="6" end="6"/>
                                            </p:txEl>
                                          </p:spTgt>
                                        </p:tgtEl>
                                        <p:attrNameLst>
                                          <p:attrName>ppt_y</p:attrName>
                                        </p:attrNameLst>
                                      </p:cBhvr>
                                      <p:tavLst>
                                        <p:tav tm="0">
                                          <p:val>
                                            <p:strVal val="1+#ppt_h/2"/>
                                          </p:val>
                                        </p:tav>
                                        <p:tav tm="100000">
                                          <p:val>
                                            <p:strVal val="#ppt_y"/>
                                          </p:val>
                                        </p:tav>
                                      </p:tavLst>
                                    </p:anim>
                                  </p:childTnLst>
                                </p:cTn>
                              </p:par>
                              <p:par>
                                <p:cTn id="43" nodeType="withEffect" fill="hold" presetClass="entr" presetID="2" presetSubtype="4">
                                  <p:stCondLst>
                                    <p:cond delay="0"/>
                                  </p:stCondLst>
                                  <p:childTnLst>
                                    <p:set>
                                      <p:cBhvr>
                                        <p:cTn id="44" dur="1" fill="hold">
                                          <p:stCondLst>
                                            <p:cond delay="0"/>
                                          </p:stCondLst>
                                        </p:cTn>
                                        <p:tgtEl>
                                          <p:spTgt spid="566">
                                            <p:txEl>
                                              <p:pRg st="7" end="7"/>
                                            </p:txEl>
                                          </p:spTgt>
                                        </p:tgtEl>
                                        <p:attrNameLst>
                                          <p:attrName>style.visibility</p:attrName>
                                        </p:attrNameLst>
                                      </p:cBhvr>
                                      <p:to>
                                        <p:strVal val="visible"/>
                                      </p:to>
                                    </p:set>
                                    <p:anim calcmode="lin" valueType="num">
                                      <p:cBhvr additive="repl">
                                        <p:cTn id="45" dur="500" fill="hold"/>
                                        <p:tgtEl>
                                          <p:spTgt spid="566">
                                            <p:txEl>
                                              <p:pRg st="7" end="7"/>
                                            </p:txEl>
                                          </p:spTgt>
                                        </p:tgtEl>
                                        <p:attrNameLst>
                                          <p:attrName>ppt_x</p:attrName>
                                        </p:attrNameLst>
                                      </p:cBhvr>
                                      <p:tavLst>
                                        <p:tav tm="0">
                                          <p:val>
                                            <p:strVal val="#ppt_x"/>
                                          </p:val>
                                        </p:tav>
                                        <p:tav tm="100000">
                                          <p:val>
                                            <p:strVal val="#ppt_x"/>
                                          </p:val>
                                        </p:tav>
                                      </p:tavLst>
                                    </p:anim>
                                    <p:anim calcmode="lin" valueType="num">
                                      <p:cBhvr additive="repl">
                                        <p:cTn id="46" dur="500" fill="hold"/>
                                        <p:tgtEl>
                                          <p:spTgt spid="566">
                                            <p:txEl>
                                              <p:pRg st="7" end="7"/>
                                            </p:txEl>
                                          </p:spTgt>
                                        </p:tgtEl>
                                        <p:attrNameLst>
                                          <p:attrName>ppt_y</p:attrName>
                                        </p:attrNameLst>
                                      </p:cBhvr>
                                      <p:tavLst>
                                        <p:tav tm="0">
                                          <p:val>
                                            <p:strVal val="1+#ppt_h/2"/>
                                          </p:val>
                                        </p:tav>
                                        <p:tav tm="100000">
                                          <p:val>
                                            <p:strVal val="#ppt_y"/>
                                          </p:val>
                                        </p:tav>
                                      </p:tavLst>
                                    </p:anim>
                                  </p:childTnLst>
                                </p:cTn>
                              </p:par>
                              <p:par>
                                <p:cTn id="47" nodeType="withEffect" fill="hold" presetClass="entr" presetID="2" presetSubtype="4">
                                  <p:stCondLst>
                                    <p:cond delay="0"/>
                                  </p:stCondLst>
                                  <p:childTnLst>
                                    <p:set>
                                      <p:cBhvr>
                                        <p:cTn id="48" dur="1" fill="hold">
                                          <p:stCondLst>
                                            <p:cond delay="0"/>
                                          </p:stCondLst>
                                        </p:cTn>
                                        <p:tgtEl>
                                          <p:spTgt spid="566">
                                            <p:txEl>
                                              <p:pRg st="8" end="8"/>
                                            </p:txEl>
                                          </p:spTgt>
                                        </p:tgtEl>
                                        <p:attrNameLst>
                                          <p:attrName>style.visibility</p:attrName>
                                        </p:attrNameLst>
                                      </p:cBhvr>
                                      <p:to>
                                        <p:strVal val="visible"/>
                                      </p:to>
                                    </p:set>
                                    <p:anim calcmode="lin" valueType="num">
                                      <p:cBhvr additive="repl">
                                        <p:cTn id="49" dur="500" fill="hold"/>
                                        <p:tgtEl>
                                          <p:spTgt spid="566">
                                            <p:txEl>
                                              <p:pRg st="8" end="8"/>
                                            </p:txEl>
                                          </p:spTgt>
                                        </p:tgtEl>
                                        <p:attrNameLst>
                                          <p:attrName>ppt_x</p:attrName>
                                        </p:attrNameLst>
                                      </p:cBhvr>
                                      <p:tavLst>
                                        <p:tav tm="0">
                                          <p:val>
                                            <p:strVal val="#ppt_x"/>
                                          </p:val>
                                        </p:tav>
                                        <p:tav tm="100000">
                                          <p:val>
                                            <p:strVal val="#ppt_x"/>
                                          </p:val>
                                        </p:tav>
                                      </p:tavLst>
                                    </p:anim>
                                    <p:anim calcmode="lin" valueType="num">
                                      <p:cBhvr additive="repl">
                                        <p:cTn id="50" dur="500" fill="hold"/>
                                        <p:tgtEl>
                                          <p:spTgt spid="56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ontent Placeholder 2"/>
          <p:cNvSpPr/>
          <p:nvPr/>
        </p:nvSpPr>
        <p:spPr>
          <a:xfrm>
            <a:off x="1901160" y="1571400"/>
            <a:ext cx="8228520" cy="452484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561"/>
              </a:spcBef>
              <a:buNone/>
              <a:tabLst>
                <a:tab algn="l" pos="0"/>
              </a:tabLst>
            </a:pPr>
            <a:r>
              <a:rPr b="1" lang="en-GB" sz="2800" spc="-1" strike="noStrike">
                <a:solidFill>
                  <a:srgbClr val="000000"/>
                </a:solidFill>
                <a:latin typeface="Calibri"/>
                <a:ea typeface="DejaVu Sans"/>
              </a:rPr>
              <a:t>The Indexed Reference:</a:t>
            </a:r>
            <a:endParaRPr b="0" lang="es-ES" sz="2800" spc="-1" strike="noStrike">
              <a:latin typeface="Arial"/>
            </a:endParaRPr>
          </a:p>
          <a:p>
            <a:pPr marL="343080" indent="-343080">
              <a:lnSpc>
                <a:spcPct val="100000"/>
              </a:lnSpc>
              <a:spcBef>
                <a:spcPts val="479"/>
              </a:spcBef>
              <a:buNone/>
              <a:tabLst>
                <a:tab algn="l" pos="0"/>
              </a:tabLst>
            </a:pPr>
            <a:endParaRPr b="0" lang="es-ES" sz="2400" spc="-1" strike="noStrike">
              <a:latin typeface="Arial"/>
            </a:endParaRPr>
          </a:p>
          <a:p>
            <a:pPr marL="343080" indent="-343080">
              <a:lnSpc>
                <a:spcPct val="100000"/>
              </a:lnSpc>
              <a:spcBef>
                <a:spcPts val="479"/>
              </a:spcBef>
              <a:spcAft>
                <a:spcPts val="3600"/>
              </a:spcAft>
              <a:buClr>
                <a:srgbClr val="000000"/>
              </a:buClr>
              <a:buFont typeface="Wingdings" charset="2"/>
              <a:buChar char=""/>
              <a:tabLst>
                <a:tab algn="l" pos="0"/>
              </a:tabLst>
            </a:pPr>
            <a:r>
              <a:rPr b="0" lang="en-GB" sz="2400" spc="-1" strike="noStrike">
                <a:solidFill>
                  <a:srgbClr val="000000"/>
                </a:solidFill>
                <a:latin typeface="Calibri"/>
                <a:ea typeface="DejaVu Sans"/>
              </a:rPr>
              <a:t>The indexed reference allows the new aligners to map efficient and accurately millions of reads.</a:t>
            </a:r>
            <a:endParaRPr b="0" lang="es-ES" sz="2400" spc="-1" strike="noStrike">
              <a:latin typeface="Arial"/>
            </a:endParaRPr>
          </a:p>
          <a:p>
            <a:pPr marL="343080" indent="-343080">
              <a:lnSpc>
                <a:spcPct val="100000"/>
              </a:lnSpc>
              <a:spcBef>
                <a:spcPts val="479"/>
              </a:spcBef>
              <a:spcAft>
                <a:spcPts val="3600"/>
              </a:spcAft>
              <a:buClr>
                <a:srgbClr val="000000"/>
              </a:buClr>
              <a:buFont typeface="Wingdings" charset="2"/>
              <a:buChar char=""/>
              <a:tabLst>
                <a:tab algn="l" pos="0"/>
              </a:tabLst>
            </a:pPr>
            <a:r>
              <a:rPr b="0" lang="en-GB" sz="2400" spc="-1" strike="noStrike">
                <a:solidFill>
                  <a:srgbClr val="000000"/>
                </a:solidFill>
                <a:latin typeface="Calibri"/>
                <a:ea typeface="DejaVu Sans"/>
              </a:rPr>
              <a:t>BWA  and Bowtie aligners use the Borrows Wheeler Transformation method or versions of it to index and compress the reference.</a:t>
            </a:r>
            <a:endParaRPr b="0" lang="es-ES" sz="2400" spc="-1" strike="noStrike">
              <a:latin typeface="Arial"/>
            </a:endParaRPr>
          </a:p>
          <a:p>
            <a:pPr marL="343080" indent="-343080">
              <a:lnSpc>
                <a:spcPct val="100000"/>
              </a:lnSpc>
              <a:spcBef>
                <a:spcPts val="479"/>
              </a:spcBef>
              <a:spcAft>
                <a:spcPts val="3600"/>
              </a:spcAft>
              <a:buClr>
                <a:srgbClr val="000000"/>
              </a:buClr>
              <a:buFont typeface="Wingdings" charset="2"/>
              <a:buChar char=""/>
              <a:tabLst>
                <a:tab algn="l" pos="0"/>
              </a:tabLst>
            </a:pPr>
            <a:r>
              <a:rPr b="0" lang="en-GB" sz="2400" spc="-1" strike="noStrike">
                <a:solidFill>
                  <a:srgbClr val="000000"/>
                </a:solidFill>
                <a:latin typeface="Calibri"/>
                <a:ea typeface="DejaVu Sans"/>
              </a:rPr>
              <a:t>All aligners provide tools to index the reference specifically for the aligner from a FASTA file.</a:t>
            </a:r>
            <a:endParaRPr b="0" lang="es-ES" sz="2400" spc="-1" strike="noStrike">
              <a:latin typeface="Arial"/>
            </a:endParaRPr>
          </a:p>
          <a:p>
            <a:pPr marL="343080" indent="-343080">
              <a:lnSpc>
                <a:spcPct val="100000"/>
              </a:lnSpc>
              <a:spcBef>
                <a:spcPts val="479"/>
              </a:spcBef>
              <a:buNone/>
              <a:tabLst>
                <a:tab algn="l" pos="0"/>
              </a:tabLst>
            </a:pPr>
            <a:r>
              <a:rPr b="0" lang="en-GB" sz="2400" spc="-1" strike="noStrike">
                <a:solidFill>
                  <a:srgbClr val="000000"/>
                </a:solidFill>
                <a:latin typeface="Calibri"/>
                <a:ea typeface="DejaVu Sans"/>
              </a:rPr>
              <a:t>	</a:t>
            </a:r>
            <a:r>
              <a:rPr b="0" lang="en-GB" sz="2400" spc="-1" strike="noStrike">
                <a:solidFill>
                  <a:srgbClr val="000000"/>
                </a:solidFill>
                <a:latin typeface="Calibri"/>
                <a:ea typeface="DejaVu Sans"/>
              </a:rPr>
              <a:t>	</a:t>
            </a:r>
            <a:endParaRPr b="0" lang="es-ES" sz="2400" spc="-1" strike="noStrike">
              <a:latin typeface="Arial"/>
            </a:endParaRPr>
          </a:p>
          <a:p>
            <a:pPr marL="343080" indent="-343080">
              <a:lnSpc>
                <a:spcPct val="100000"/>
              </a:lnSpc>
              <a:spcBef>
                <a:spcPts val="479"/>
              </a:spcBef>
              <a:buNone/>
              <a:tabLst>
                <a:tab algn="l" pos="0"/>
              </a:tabLst>
            </a:pPr>
            <a:endParaRPr b="0" lang="es-ES" sz="2400" spc="-1" strike="noStrike">
              <a:latin typeface="Arial"/>
            </a:endParaRPr>
          </a:p>
        </p:txBody>
      </p:sp>
      <p:sp>
        <p:nvSpPr>
          <p:cNvPr id="568" name="PlaceHolder 1"/>
          <p:cNvSpPr>
            <a:spLocks noGrp="1"/>
          </p:cNvSpPr>
          <p:nvPr>
            <p:ph type="title"/>
          </p:nvPr>
        </p:nvSpPr>
        <p:spPr>
          <a:xfrm>
            <a:off x="403560" y="382680"/>
            <a:ext cx="11028600" cy="1187640"/>
          </a:xfrm>
          <a:prstGeom prst="rect">
            <a:avLst/>
          </a:prstGeom>
          <a:noFill/>
          <a:ln w="0">
            <a:noFill/>
          </a:ln>
        </p:spPr>
        <p:txBody>
          <a:bodyPr lIns="0" rIns="0" tIns="0" bIns="0" anchor="ctr">
            <a:normAutofit/>
          </a:bodyPr>
          <a:p>
            <a:pPr>
              <a:lnSpc>
                <a:spcPct val="100000"/>
              </a:lnSpc>
              <a:buNone/>
            </a:pPr>
            <a:r>
              <a:rPr b="0" lang="en-GB" sz="3600" spc="-1" strike="noStrike" cap="all">
                <a:solidFill>
                  <a:srgbClr val="404040"/>
                </a:solidFill>
                <a:latin typeface="Franklin Gothic Demi"/>
              </a:rPr>
              <a:t>MappinG Reads</a:t>
            </a:r>
            <a:endParaRPr b="0" lang="es-ES" sz="36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282240" y="-337320"/>
            <a:ext cx="9600120" cy="148500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Mapping/Alignment Algorithms for NGS</a:t>
            </a:r>
            <a:endParaRPr b="0" lang="es-ES" sz="2800" spc="-1" strike="noStrike">
              <a:latin typeface="Arial"/>
            </a:endParaRPr>
          </a:p>
        </p:txBody>
      </p:sp>
      <p:sp>
        <p:nvSpPr>
          <p:cNvPr id="570" name="PlaceHolder 2"/>
          <p:cNvSpPr>
            <a:spLocks noGrp="1"/>
          </p:cNvSpPr>
          <p:nvPr>
            <p:ph/>
          </p:nvPr>
        </p:nvSpPr>
        <p:spPr>
          <a:xfrm>
            <a:off x="782640" y="1318680"/>
            <a:ext cx="4868640" cy="4881960"/>
          </a:xfrm>
          <a:prstGeom prst="rect">
            <a:avLst/>
          </a:prstGeom>
          <a:noFill/>
          <a:ln w="0">
            <a:noFill/>
          </a:ln>
        </p:spPr>
        <p:txBody>
          <a:bodyPr lIns="90000" rIns="90000" tIns="45000" bIns="45000" anchor="ctr">
            <a:normAutofit fontScale="97000"/>
          </a:bodyPr>
          <a:p>
            <a:pPr marL="306000" indent="-306000">
              <a:lnSpc>
                <a:spcPct val="11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Indexing</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Organize genome information to be more accessible for algorithms</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One time per genome</a:t>
            </a:r>
            <a:endParaRPr b="0" lang="es-ES" sz="1800" spc="-1" strike="noStrike">
              <a:latin typeface="Arial"/>
            </a:endParaRPr>
          </a:p>
          <a:p>
            <a:pPr>
              <a:lnSpc>
                <a:spcPct val="110000"/>
              </a:lnSpc>
              <a:spcBef>
                <a:spcPts val="1417"/>
              </a:spcBef>
              <a:buNone/>
            </a:pPr>
            <a:endParaRPr b="0" lang="es-ES" sz="1400" spc="-1" strike="noStrike">
              <a:latin typeface="Arial"/>
            </a:endParaRPr>
          </a:p>
          <a:p>
            <a:pPr marL="306000" indent="-306000">
              <a:lnSpc>
                <a:spcPct val="11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Hash tables</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Space seeds based: Maq</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Needlman-Wunsch: Novoalign</a:t>
            </a:r>
            <a:endParaRPr b="0" lang="es-ES" sz="1800" spc="-1" strike="noStrike">
              <a:latin typeface="Arial"/>
            </a:endParaRPr>
          </a:p>
          <a:p>
            <a:pPr>
              <a:lnSpc>
                <a:spcPct val="110000"/>
              </a:lnSpc>
              <a:spcBef>
                <a:spcPts val="1417"/>
              </a:spcBef>
              <a:buNone/>
            </a:pPr>
            <a:endParaRPr b="0" lang="es-ES" sz="1400" spc="-1" strike="noStrike">
              <a:latin typeface="Arial"/>
            </a:endParaRPr>
          </a:p>
          <a:p>
            <a:pPr marL="306000" indent="-306000">
              <a:lnSpc>
                <a:spcPct val="11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Burrows-Wheeler transformation based</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Bowtie2</a:t>
            </a:r>
            <a:endParaRPr b="0" lang="es-ES" sz="1800" spc="-1" strike="noStrike">
              <a:latin typeface="Arial"/>
            </a:endParaRPr>
          </a:p>
          <a:p>
            <a:pPr lvl="1" marL="630000" indent="-306000">
              <a:lnSpc>
                <a:spcPct val="100000"/>
              </a:lnSpc>
              <a:spcBef>
                <a:spcPts val="360"/>
              </a:spcBef>
              <a:spcAft>
                <a:spcPts val="601"/>
              </a:spcAft>
              <a:buClr>
                <a:srgbClr val="1cade4"/>
              </a:buClr>
              <a:buSzPct val="92000"/>
              <a:buFont typeface="Wingdings 2" charset="2"/>
              <a:buChar char=""/>
            </a:pPr>
            <a:r>
              <a:rPr b="0" lang="en-US" sz="1800" spc="-1" strike="noStrike">
                <a:solidFill>
                  <a:srgbClr val="404040"/>
                </a:solidFill>
                <a:latin typeface="Franklin Gothic Book"/>
              </a:rPr>
              <a:t>BWA</a:t>
            </a:r>
            <a:endParaRPr b="0" lang="es-ES" sz="1800" spc="-1" strike="noStrike">
              <a:latin typeface="Arial"/>
            </a:endParaRPr>
          </a:p>
        </p:txBody>
      </p:sp>
      <p:pic>
        <p:nvPicPr>
          <p:cNvPr id="571" name="Imagen 4" descr=""/>
          <p:cNvPicPr/>
          <p:nvPr/>
        </p:nvPicPr>
        <p:blipFill>
          <a:blip r:embed="rId1"/>
          <a:stretch/>
        </p:blipFill>
        <p:spPr>
          <a:xfrm>
            <a:off x="6380280" y="1257480"/>
            <a:ext cx="5519520" cy="5599440"/>
          </a:xfrm>
          <a:prstGeom prst="rect">
            <a:avLst/>
          </a:prstGeom>
          <a:ln w="0">
            <a:noFill/>
          </a:ln>
        </p:spPr>
      </p:pic>
      <p:sp>
        <p:nvSpPr>
          <p:cNvPr id="572" name="CuadroTexto 5"/>
          <p:cNvSpPr/>
          <p:nvPr/>
        </p:nvSpPr>
        <p:spPr>
          <a:xfrm>
            <a:off x="782640" y="6271560"/>
            <a:ext cx="52693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u="sng">
                <a:solidFill>
                  <a:srgbClr val="6eac1c"/>
                </a:solidFill>
                <a:uFillTx/>
                <a:latin typeface="Franklin Gothic Book"/>
                <a:ea typeface="DejaVu Sans"/>
                <a:hlinkClick r:id="rId2"/>
              </a:rPr>
              <a:t>http://web.stanford.edu/class/cs262/presentations/lecture4.pdf</a:t>
            </a:r>
            <a:endParaRPr b="0" lang="es-ES" sz="1400" spc="-1" strike="noStrike">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2" presetSubtype="4">
                                  <p:stCondLst>
                                    <p:cond delay="0"/>
                                  </p:stCondLst>
                                  <p:childTnLst>
                                    <p:set>
                                      <p:cBhvr>
                                        <p:cTn id="56" dur="1" fill="hold">
                                          <p:stCondLst>
                                            <p:cond delay="0"/>
                                          </p:stCondLst>
                                        </p:cTn>
                                        <p:tgtEl>
                                          <p:spTgt spid="570">
                                            <p:txEl>
                                              <p:pRg st="4" end="4"/>
                                            </p:txEl>
                                          </p:spTgt>
                                        </p:tgtEl>
                                        <p:attrNameLst>
                                          <p:attrName>style.visibility</p:attrName>
                                        </p:attrNameLst>
                                      </p:cBhvr>
                                      <p:to>
                                        <p:strVal val="visible"/>
                                      </p:to>
                                    </p:set>
                                    <p:anim calcmode="lin" valueType="num">
                                      <p:cBhvr additive="repl">
                                        <p:cTn id="57" dur="500" fill="hold"/>
                                        <p:tgtEl>
                                          <p:spTgt spid="570">
                                            <p:txEl>
                                              <p:pRg st="4" end="4"/>
                                            </p:txEl>
                                          </p:spTgt>
                                        </p:tgtEl>
                                        <p:attrNameLst>
                                          <p:attrName>ppt_x</p:attrName>
                                        </p:attrNameLst>
                                      </p:cBhvr>
                                      <p:tavLst>
                                        <p:tav tm="0">
                                          <p:val>
                                            <p:strVal val="#ppt_x"/>
                                          </p:val>
                                        </p:tav>
                                        <p:tav tm="100000">
                                          <p:val>
                                            <p:strVal val="#ppt_x"/>
                                          </p:val>
                                        </p:tav>
                                      </p:tavLst>
                                    </p:anim>
                                    <p:anim calcmode="lin" valueType="num">
                                      <p:cBhvr additive="repl">
                                        <p:cTn id="58" dur="500" fill="hold"/>
                                        <p:tgtEl>
                                          <p:spTgt spid="570">
                                            <p:txEl>
                                              <p:pRg st="4" end="4"/>
                                            </p:txEl>
                                          </p:spTgt>
                                        </p:tgtEl>
                                        <p:attrNameLst>
                                          <p:attrName>ppt_y</p:attrName>
                                        </p:attrNameLst>
                                      </p:cBhvr>
                                      <p:tavLst>
                                        <p:tav tm="0">
                                          <p:val>
                                            <p:strVal val="1+#ppt_h/2"/>
                                          </p:val>
                                        </p:tav>
                                        <p:tav tm="100000">
                                          <p:val>
                                            <p:strVal val="#ppt_y"/>
                                          </p:val>
                                        </p:tav>
                                      </p:tavLst>
                                    </p:anim>
                                  </p:childTnLst>
                                </p:cTn>
                              </p:par>
                              <p:par>
                                <p:cTn id="59" nodeType="withEffect" fill="hold" presetClass="entr" presetID="2" presetSubtype="4">
                                  <p:stCondLst>
                                    <p:cond delay="0"/>
                                  </p:stCondLst>
                                  <p:childTnLst>
                                    <p:set>
                                      <p:cBhvr>
                                        <p:cTn id="60" dur="1" fill="hold">
                                          <p:stCondLst>
                                            <p:cond delay="0"/>
                                          </p:stCondLst>
                                        </p:cTn>
                                        <p:tgtEl>
                                          <p:spTgt spid="570">
                                            <p:txEl>
                                              <p:pRg st="5" end="5"/>
                                            </p:txEl>
                                          </p:spTgt>
                                        </p:tgtEl>
                                        <p:attrNameLst>
                                          <p:attrName>style.visibility</p:attrName>
                                        </p:attrNameLst>
                                      </p:cBhvr>
                                      <p:to>
                                        <p:strVal val="visible"/>
                                      </p:to>
                                    </p:set>
                                    <p:anim calcmode="lin" valueType="num">
                                      <p:cBhvr additive="repl">
                                        <p:cTn id="61" dur="500" fill="hold"/>
                                        <p:tgtEl>
                                          <p:spTgt spid="570">
                                            <p:txEl>
                                              <p:pRg st="5" end="5"/>
                                            </p:txEl>
                                          </p:spTgt>
                                        </p:tgtEl>
                                        <p:attrNameLst>
                                          <p:attrName>ppt_x</p:attrName>
                                        </p:attrNameLst>
                                      </p:cBhvr>
                                      <p:tavLst>
                                        <p:tav tm="0">
                                          <p:val>
                                            <p:strVal val="#ppt_x"/>
                                          </p:val>
                                        </p:tav>
                                        <p:tav tm="100000">
                                          <p:val>
                                            <p:strVal val="#ppt_x"/>
                                          </p:val>
                                        </p:tav>
                                      </p:tavLst>
                                    </p:anim>
                                    <p:anim calcmode="lin" valueType="num">
                                      <p:cBhvr additive="repl">
                                        <p:cTn id="62" dur="500" fill="hold"/>
                                        <p:tgtEl>
                                          <p:spTgt spid="570">
                                            <p:txEl>
                                              <p:pRg st="5" end="5"/>
                                            </p:txEl>
                                          </p:spTgt>
                                        </p:tgtEl>
                                        <p:attrNameLst>
                                          <p:attrName>ppt_y</p:attrName>
                                        </p:attrNameLst>
                                      </p:cBhvr>
                                      <p:tavLst>
                                        <p:tav tm="0">
                                          <p:val>
                                            <p:strVal val="1+#ppt_h/2"/>
                                          </p:val>
                                        </p:tav>
                                        <p:tav tm="100000">
                                          <p:val>
                                            <p:strVal val="#ppt_y"/>
                                          </p:val>
                                        </p:tav>
                                      </p:tavLst>
                                    </p:anim>
                                  </p:childTnLst>
                                </p:cTn>
                              </p:par>
                              <p:par>
                                <p:cTn id="63" nodeType="withEffect" fill="hold" presetClass="entr" presetID="2" presetSubtype="4">
                                  <p:stCondLst>
                                    <p:cond delay="0"/>
                                  </p:stCondLst>
                                  <p:childTnLst>
                                    <p:set>
                                      <p:cBhvr>
                                        <p:cTn id="64" dur="1" fill="hold">
                                          <p:stCondLst>
                                            <p:cond delay="0"/>
                                          </p:stCondLst>
                                        </p:cTn>
                                        <p:tgtEl>
                                          <p:spTgt spid="570">
                                            <p:txEl>
                                              <p:pRg st="6" end="6"/>
                                            </p:txEl>
                                          </p:spTgt>
                                        </p:tgtEl>
                                        <p:attrNameLst>
                                          <p:attrName>style.visibility</p:attrName>
                                        </p:attrNameLst>
                                      </p:cBhvr>
                                      <p:to>
                                        <p:strVal val="visible"/>
                                      </p:to>
                                    </p:set>
                                    <p:anim calcmode="lin" valueType="num">
                                      <p:cBhvr additive="repl">
                                        <p:cTn id="65" dur="500" fill="hold"/>
                                        <p:tgtEl>
                                          <p:spTgt spid="570">
                                            <p:txEl>
                                              <p:pRg st="6" end="6"/>
                                            </p:txEl>
                                          </p:spTgt>
                                        </p:tgtEl>
                                        <p:attrNameLst>
                                          <p:attrName>ppt_x</p:attrName>
                                        </p:attrNameLst>
                                      </p:cBhvr>
                                      <p:tavLst>
                                        <p:tav tm="0">
                                          <p:val>
                                            <p:strVal val="#ppt_x"/>
                                          </p:val>
                                        </p:tav>
                                        <p:tav tm="100000">
                                          <p:val>
                                            <p:strVal val="#ppt_x"/>
                                          </p:val>
                                        </p:tav>
                                      </p:tavLst>
                                    </p:anim>
                                    <p:anim calcmode="lin" valueType="num">
                                      <p:cBhvr additive="repl">
                                        <p:cTn id="66" dur="500" fill="hold"/>
                                        <p:tgtEl>
                                          <p:spTgt spid="5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2" presetSubtype="4">
                                  <p:stCondLst>
                                    <p:cond delay="0"/>
                                  </p:stCondLst>
                                  <p:childTnLst>
                                    <p:set>
                                      <p:cBhvr>
                                        <p:cTn id="70" dur="1" fill="hold">
                                          <p:stCondLst>
                                            <p:cond delay="0"/>
                                          </p:stCondLst>
                                        </p:cTn>
                                        <p:tgtEl>
                                          <p:spTgt spid="570">
                                            <p:txEl>
                                              <p:pRg st="8" end="8"/>
                                            </p:txEl>
                                          </p:spTgt>
                                        </p:tgtEl>
                                        <p:attrNameLst>
                                          <p:attrName>style.visibility</p:attrName>
                                        </p:attrNameLst>
                                      </p:cBhvr>
                                      <p:to>
                                        <p:strVal val="visible"/>
                                      </p:to>
                                    </p:set>
                                    <p:anim calcmode="lin" valueType="num">
                                      <p:cBhvr additive="repl">
                                        <p:cTn id="71" dur="500" fill="hold"/>
                                        <p:tgtEl>
                                          <p:spTgt spid="570">
                                            <p:txEl>
                                              <p:pRg st="8" end="8"/>
                                            </p:txEl>
                                          </p:spTgt>
                                        </p:tgtEl>
                                        <p:attrNameLst>
                                          <p:attrName>ppt_x</p:attrName>
                                        </p:attrNameLst>
                                      </p:cBhvr>
                                      <p:tavLst>
                                        <p:tav tm="0">
                                          <p:val>
                                            <p:strVal val="#ppt_x"/>
                                          </p:val>
                                        </p:tav>
                                        <p:tav tm="100000">
                                          <p:val>
                                            <p:strVal val="#ppt_x"/>
                                          </p:val>
                                        </p:tav>
                                      </p:tavLst>
                                    </p:anim>
                                    <p:anim calcmode="lin" valueType="num">
                                      <p:cBhvr additive="repl">
                                        <p:cTn id="72" dur="500" fill="hold"/>
                                        <p:tgtEl>
                                          <p:spTgt spid="570">
                                            <p:txEl>
                                              <p:pRg st="8" end="8"/>
                                            </p:txEl>
                                          </p:spTgt>
                                        </p:tgtEl>
                                        <p:attrNameLst>
                                          <p:attrName>ppt_y</p:attrName>
                                        </p:attrNameLst>
                                      </p:cBhvr>
                                      <p:tavLst>
                                        <p:tav tm="0">
                                          <p:val>
                                            <p:strVal val="1+#ppt_h/2"/>
                                          </p:val>
                                        </p:tav>
                                        <p:tav tm="100000">
                                          <p:val>
                                            <p:strVal val="#ppt_y"/>
                                          </p:val>
                                        </p:tav>
                                      </p:tavLst>
                                    </p:anim>
                                  </p:childTnLst>
                                </p:cTn>
                              </p:par>
                              <p:par>
                                <p:cTn id="73" nodeType="withEffect" fill="hold" presetClass="entr" presetID="2" presetSubtype="4">
                                  <p:stCondLst>
                                    <p:cond delay="0"/>
                                  </p:stCondLst>
                                  <p:childTnLst>
                                    <p:set>
                                      <p:cBhvr>
                                        <p:cTn id="74" dur="1" fill="hold">
                                          <p:stCondLst>
                                            <p:cond delay="0"/>
                                          </p:stCondLst>
                                        </p:cTn>
                                        <p:tgtEl>
                                          <p:spTgt spid="570">
                                            <p:txEl>
                                              <p:pRg st="9" end="9"/>
                                            </p:txEl>
                                          </p:spTgt>
                                        </p:tgtEl>
                                        <p:attrNameLst>
                                          <p:attrName>style.visibility</p:attrName>
                                        </p:attrNameLst>
                                      </p:cBhvr>
                                      <p:to>
                                        <p:strVal val="visible"/>
                                      </p:to>
                                    </p:set>
                                    <p:anim calcmode="lin" valueType="num">
                                      <p:cBhvr additive="repl">
                                        <p:cTn id="75" dur="500" fill="hold"/>
                                        <p:tgtEl>
                                          <p:spTgt spid="570">
                                            <p:txEl>
                                              <p:pRg st="9" end="9"/>
                                            </p:txEl>
                                          </p:spTgt>
                                        </p:tgtEl>
                                        <p:attrNameLst>
                                          <p:attrName>ppt_x</p:attrName>
                                        </p:attrNameLst>
                                      </p:cBhvr>
                                      <p:tavLst>
                                        <p:tav tm="0">
                                          <p:val>
                                            <p:strVal val="#ppt_x"/>
                                          </p:val>
                                        </p:tav>
                                        <p:tav tm="100000">
                                          <p:val>
                                            <p:strVal val="#ppt_x"/>
                                          </p:val>
                                        </p:tav>
                                      </p:tavLst>
                                    </p:anim>
                                    <p:anim calcmode="lin" valueType="num">
                                      <p:cBhvr additive="repl">
                                        <p:cTn id="76" dur="500" fill="hold"/>
                                        <p:tgtEl>
                                          <p:spTgt spid="570">
                                            <p:txEl>
                                              <p:pRg st="9" end="9"/>
                                            </p:txEl>
                                          </p:spTgt>
                                        </p:tgtEl>
                                        <p:attrNameLst>
                                          <p:attrName>ppt_y</p:attrName>
                                        </p:attrNameLst>
                                      </p:cBhvr>
                                      <p:tavLst>
                                        <p:tav tm="0">
                                          <p:val>
                                            <p:strVal val="1+#ppt_h/2"/>
                                          </p:val>
                                        </p:tav>
                                        <p:tav tm="100000">
                                          <p:val>
                                            <p:strVal val="#ppt_y"/>
                                          </p:val>
                                        </p:tav>
                                      </p:tavLst>
                                    </p:anim>
                                  </p:childTnLst>
                                </p:cTn>
                              </p:par>
                              <p:par>
                                <p:cTn id="77" nodeType="withEffect" fill="hold" presetClass="entr" presetID="2" presetSubtype="4">
                                  <p:stCondLst>
                                    <p:cond delay="0"/>
                                  </p:stCondLst>
                                  <p:childTnLst>
                                    <p:set>
                                      <p:cBhvr>
                                        <p:cTn id="78" dur="1" fill="hold">
                                          <p:stCondLst>
                                            <p:cond delay="0"/>
                                          </p:stCondLst>
                                        </p:cTn>
                                        <p:tgtEl>
                                          <p:spTgt spid="570">
                                            <p:txEl>
                                              <p:pRg st="10" end="10"/>
                                            </p:txEl>
                                          </p:spTgt>
                                        </p:tgtEl>
                                        <p:attrNameLst>
                                          <p:attrName>style.visibility</p:attrName>
                                        </p:attrNameLst>
                                      </p:cBhvr>
                                      <p:to>
                                        <p:strVal val="visible"/>
                                      </p:to>
                                    </p:set>
                                    <p:anim calcmode="lin" valueType="num">
                                      <p:cBhvr additive="repl">
                                        <p:cTn id="79" dur="500" fill="hold"/>
                                        <p:tgtEl>
                                          <p:spTgt spid="570">
                                            <p:txEl>
                                              <p:pRg st="10" end="10"/>
                                            </p:txEl>
                                          </p:spTgt>
                                        </p:tgtEl>
                                        <p:attrNameLst>
                                          <p:attrName>ppt_x</p:attrName>
                                        </p:attrNameLst>
                                      </p:cBhvr>
                                      <p:tavLst>
                                        <p:tav tm="0">
                                          <p:val>
                                            <p:strVal val="#ppt_x"/>
                                          </p:val>
                                        </p:tav>
                                        <p:tav tm="100000">
                                          <p:val>
                                            <p:strVal val="#ppt_x"/>
                                          </p:val>
                                        </p:tav>
                                      </p:tavLst>
                                    </p:anim>
                                    <p:anim calcmode="lin" valueType="num">
                                      <p:cBhvr additive="repl">
                                        <p:cTn id="80" dur="500" fill="hold"/>
                                        <p:tgtEl>
                                          <p:spTgt spid="57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581040" y="702000"/>
            <a:ext cx="11028600" cy="548640"/>
          </a:xfrm>
          <a:prstGeom prst="rect">
            <a:avLst/>
          </a:prstGeom>
          <a:noFill/>
          <a:ln w="0">
            <a:noFill/>
          </a:ln>
        </p:spPr>
        <p:txBody>
          <a:bodyPr lIns="90000" rIns="90000" tIns="45000" bIns="45000" anchor="b">
            <a:noAutofit/>
          </a:bodyPr>
          <a:p>
            <a:pPr>
              <a:lnSpc>
                <a:spcPct val="100000"/>
              </a:lnSpc>
              <a:buNone/>
            </a:pPr>
            <a:r>
              <a:rPr b="0" lang="en-GB" sz="2800" spc="-1" strike="noStrike" cap="all">
                <a:solidFill>
                  <a:srgbClr val="404040"/>
                </a:solidFill>
                <a:latin typeface="Franklin Gothic Demi"/>
              </a:rPr>
              <a:t>bwa</a:t>
            </a:r>
            <a:endParaRPr b="0" lang="es-ES" sz="2800" spc="-1" strike="noStrike">
              <a:latin typeface="Arial"/>
            </a:endParaRPr>
          </a:p>
        </p:txBody>
      </p:sp>
      <p:pic>
        <p:nvPicPr>
          <p:cNvPr id="574" name="Picture 4" descr=""/>
          <p:cNvPicPr/>
          <p:nvPr/>
        </p:nvPicPr>
        <p:blipFill>
          <a:blip r:embed="rId1"/>
          <a:stretch/>
        </p:blipFill>
        <p:spPr>
          <a:xfrm>
            <a:off x="1619640" y="702000"/>
            <a:ext cx="3395160" cy="1977120"/>
          </a:xfrm>
          <a:prstGeom prst="rect">
            <a:avLst/>
          </a:prstGeom>
          <a:ln w="0">
            <a:noFill/>
          </a:ln>
        </p:spPr>
      </p:pic>
      <p:pic>
        <p:nvPicPr>
          <p:cNvPr id="575" name="Picture 3" descr=""/>
          <p:cNvPicPr/>
          <p:nvPr/>
        </p:nvPicPr>
        <p:blipFill>
          <a:blip r:embed="rId2"/>
          <a:stretch/>
        </p:blipFill>
        <p:spPr>
          <a:xfrm>
            <a:off x="1520640" y="2840760"/>
            <a:ext cx="3592800" cy="1664640"/>
          </a:xfrm>
          <a:prstGeom prst="rect">
            <a:avLst/>
          </a:prstGeom>
          <a:ln w="0">
            <a:noFill/>
          </a:ln>
        </p:spPr>
      </p:pic>
      <p:pic>
        <p:nvPicPr>
          <p:cNvPr id="576" name="Picture 10" descr=""/>
          <p:cNvPicPr/>
          <p:nvPr/>
        </p:nvPicPr>
        <p:blipFill>
          <a:blip r:embed="rId3"/>
          <a:stretch/>
        </p:blipFill>
        <p:spPr>
          <a:xfrm>
            <a:off x="7330320" y="2195640"/>
            <a:ext cx="3839400" cy="1289160"/>
          </a:xfrm>
          <a:prstGeom prst="rect">
            <a:avLst/>
          </a:prstGeom>
          <a:ln w="0">
            <a:noFill/>
          </a:ln>
        </p:spPr>
      </p:pic>
      <p:pic>
        <p:nvPicPr>
          <p:cNvPr id="577" name="Picture 12" descr=""/>
          <p:cNvPicPr/>
          <p:nvPr/>
        </p:nvPicPr>
        <p:blipFill>
          <a:blip r:embed="rId4"/>
          <a:stretch/>
        </p:blipFill>
        <p:spPr>
          <a:xfrm>
            <a:off x="7330320" y="3846600"/>
            <a:ext cx="4016520" cy="1946160"/>
          </a:xfrm>
          <a:prstGeom prst="rect">
            <a:avLst/>
          </a:prstGeom>
          <a:ln w="0">
            <a:noFill/>
          </a:ln>
        </p:spPr>
      </p:pic>
      <p:grpSp>
        <p:nvGrpSpPr>
          <p:cNvPr id="578" name="Group 14"/>
          <p:cNvGrpSpPr/>
          <p:nvPr/>
        </p:nvGrpSpPr>
        <p:grpSpPr>
          <a:xfrm>
            <a:off x="1619640" y="4749480"/>
            <a:ext cx="4522680" cy="1575360"/>
            <a:chOff x="1619640" y="4749480"/>
            <a:chExt cx="4522680" cy="1575360"/>
          </a:xfrm>
        </p:grpSpPr>
        <p:pic>
          <p:nvPicPr>
            <p:cNvPr id="579" name="Picture 6" descr=""/>
            <p:cNvPicPr/>
            <p:nvPr/>
          </p:nvPicPr>
          <p:blipFill>
            <a:blip r:embed="rId5"/>
            <a:stretch/>
          </p:blipFill>
          <p:spPr>
            <a:xfrm>
              <a:off x="1619640" y="4820040"/>
              <a:ext cx="4302720" cy="1504800"/>
            </a:xfrm>
            <a:prstGeom prst="rect">
              <a:avLst/>
            </a:prstGeom>
            <a:ln w="0">
              <a:noFill/>
            </a:ln>
          </p:spPr>
        </p:pic>
        <p:sp>
          <p:nvSpPr>
            <p:cNvPr id="580" name="TextBox 13"/>
            <p:cNvSpPr/>
            <p:nvPr/>
          </p:nvSpPr>
          <p:spPr>
            <a:xfrm>
              <a:off x="4868280" y="4749480"/>
              <a:ext cx="12740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200" spc="-1" strike="noStrike">
                  <a:solidFill>
                    <a:srgbClr val="c00000"/>
                  </a:solidFill>
                  <a:latin typeface="Franklin Gothic Book"/>
                  <a:ea typeface="DejaVu Sans"/>
                </a:rPr>
                <a:t>ROTACIONES</a:t>
              </a:r>
              <a:endParaRPr b="0" lang="es-ES" sz="1200" spc="-1" strike="noStrike">
                <a:latin typeface="Arial"/>
              </a:endParaRPr>
            </a:p>
          </p:txBody>
        </p:sp>
      </p:grpSp>
      <p:grpSp>
        <p:nvGrpSpPr>
          <p:cNvPr id="581" name="Group 16"/>
          <p:cNvGrpSpPr/>
          <p:nvPr/>
        </p:nvGrpSpPr>
        <p:grpSpPr>
          <a:xfrm>
            <a:off x="7453800" y="759960"/>
            <a:ext cx="4388400" cy="1204920"/>
            <a:chOff x="7453800" y="759960"/>
            <a:chExt cx="4388400" cy="1204920"/>
          </a:xfrm>
        </p:grpSpPr>
        <p:pic>
          <p:nvPicPr>
            <p:cNvPr id="582" name="Picture 8" descr=""/>
            <p:cNvPicPr/>
            <p:nvPr/>
          </p:nvPicPr>
          <p:blipFill>
            <a:blip r:embed="rId6"/>
            <a:stretch/>
          </p:blipFill>
          <p:spPr>
            <a:xfrm>
              <a:off x="7453800" y="848880"/>
              <a:ext cx="3592800" cy="1116000"/>
            </a:xfrm>
            <a:prstGeom prst="rect">
              <a:avLst/>
            </a:prstGeom>
            <a:ln w="0">
              <a:noFill/>
            </a:ln>
          </p:spPr>
        </p:pic>
        <p:sp>
          <p:nvSpPr>
            <p:cNvPr id="583" name="TextBox 15"/>
            <p:cNvSpPr/>
            <p:nvPr/>
          </p:nvSpPr>
          <p:spPr>
            <a:xfrm>
              <a:off x="9695160" y="759960"/>
              <a:ext cx="21470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200" spc="-1" strike="noStrike">
                  <a:solidFill>
                    <a:srgbClr val="c00000"/>
                  </a:solidFill>
                  <a:latin typeface="Franklin Gothic Book"/>
                  <a:ea typeface="DejaVu Sans"/>
                </a:rPr>
                <a:t>SORT ALPHABETICALLY</a:t>
              </a:r>
              <a:endParaRPr b="0" lang="es-ES" sz="1200" spc="-1" strike="noStrike">
                <a:latin typeface="Arial"/>
              </a:endParaRPr>
            </a:p>
          </p:txBody>
        </p:sp>
      </p:gr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2" presetSubtype="4">
                                  <p:stCondLst>
                                    <p:cond delay="0"/>
                                  </p:stCondLst>
                                  <p:childTnLst>
                                    <p:set>
                                      <p:cBhvr>
                                        <p:cTn id="86" dur="1" fill="hold">
                                          <p:stCondLst>
                                            <p:cond delay="0"/>
                                          </p:stCondLst>
                                        </p:cTn>
                                        <p:tgtEl>
                                          <p:spTgt spid="575"/>
                                        </p:tgtEl>
                                        <p:attrNameLst>
                                          <p:attrName>style.visibility</p:attrName>
                                        </p:attrNameLst>
                                      </p:cBhvr>
                                      <p:to>
                                        <p:strVal val="visible"/>
                                      </p:to>
                                    </p:set>
                                    <p:anim calcmode="lin" valueType="num">
                                      <p:cBhvr additive="repl">
                                        <p:cTn id="87" dur="500" fill="hold"/>
                                        <p:tgtEl>
                                          <p:spTgt spid="575"/>
                                        </p:tgtEl>
                                        <p:attrNameLst>
                                          <p:attrName>ppt_x</p:attrName>
                                        </p:attrNameLst>
                                      </p:cBhvr>
                                      <p:tavLst>
                                        <p:tav tm="0">
                                          <p:val>
                                            <p:strVal val="#ppt_x"/>
                                          </p:val>
                                        </p:tav>
                                        <p:tav tm="100000">
                                          <p:val>
                                            <p:strVal val="#ppt_x"/>
                                          </p:val>
                                        </p:tav>
                                      </p:tavLst>
                                    </p:anim>
                                    <p:anim calcmode="lin" valueType="num">
                                      <p:cBhvr additive="repl">
                                        <p:cTn id="88" dur="500" fill="hold"/>
                                        <p:tgtEl>
                                          <p:spTgt spid="57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2" presetSubtype="4">
                                  <p:stCondLst>
                                    <p:cond delay="0"/>
                                  </p:stCondLst>
                                  <p:childTnLst>
                                    <p:set>
                                      <p:cBhvr>
                                        <p:cTn id="92" dur="1" fill="hold">
                                          <p:stCondLst>
                                            <p:cond delay="0"/>
                                          </p:stCondLst>
                                        </p:cTn>
                                        <p:tgtEl>
                                          <p:spTgt spid="578"/>
                                        </p:tgtEl>
                                        <p:attrNameLst>
                                          <p:attrName>style.visibility</p:attrName>
                                        </p:attrNameLst>
                                      </p:cBhvr>
                                      <p:to>
                                        <p:strVal val="visible"/>
                                      </p:to>
                                    </p:set>
                                    <p:anim calcmode="lin" valueType="num">
                                      <p:cBhvr additive="repl">
                                        <p:cTn id="93" dur="500" fill="hold"/>
                                        <p:tgtEl>
                                          <p:spTgt spid="578"/>
                                        </p:tgtEl>
                                        <p:attrNameLst>
                                          <p:attrName>ppt_x</p:attrName>
                                        </p:attrNameLst>
                                      </p:cBhvr>
                                      <p:tavLst>
                                        <p:tav tm="0">
                                          <p:val>
                                            <p:strVal val="#ppt_x"/>
                                          </p:val>
                                        </p:tav>
                                        <p:tav tm="100000">
                                          <p:val>
                                            <p:strVal val="#ppt_x"/>
                                          </p:val>
                                        </p:tav>
                                      </p:tavLst>
                                    </p:anim>
                                    <p:anim calcmode="lin" valueType="num">
                                      <p:cBhvr additive="repl">
                                        <p:cTn id="94" dur="500" fill="hold"/>
                                        <p:tgtEl>
                                          <p:spTgt spid="57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2" presetSubtype="4">
                                  <p:stCondLst>
                                    <p:cond delay="0"/>
                                  </p:stCondLst>
                                  <p:childTnLst>
                                    <p:set>
                                      <p:cBhvr>
                                        <p:cTn id="98" dur="1" fill="hold">
                                          <p:stCondLst>
                                            <p:cond delay="0"/>
                                          </p:stCondLst>
                                        </p:cTn>
                                        <p:tgtEl>
                                          <p:spTgt spid="581"/>
                                        </p:tgtEl>
                                        <p:attrNameLst>
                                          <p:attrName>style.visibility</p:attrName>
                                        </p:attrNameLst>
                                      </p:cBhvr>
                                      <p:to>
                                        <p:strVal val="visible"/>
                                      </p:to>
                                    </p:set>
                                    <p:anim calcmode="lin" valueType="num">
                                      <p:cBhvr additive="repl">
                                        <p:cTn id="99" dur="500" fill="hold"/>
                                        <p:tgtEl>
                                          <p:spTgt spid="581"/>
                                        </p:tgtEl>
                                        <p:attrNameLst>
                                          <p:attrName>ppt_x</p:attrName>
                                        </p:attrNameLst>
                                      </p:cBhvr>
                                      <p:tavLst>
                                        <p:tav tm="0">
                                          <p:val>
                                            <p:strVal val="#ppt_x"/>
                                          </p:val>
                                        </p:tav>
                                        <p:tav tm="100000">
                                          <p:val>
                                            <p:strVal val="#ppt_x"/>
                                          </p:val>
                                        </p:tav>
                                      </p:tavLst>
                                    </p:anim>
                                    <p:anim calcmode="lin" valueType="num">
                                      <p:cBhvr additive="repl">
                                        <p:cTn id="100" dur="500" fill="hold"/>
                                        <p:tgtEl>
                                          <p:spTgt spid="58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2" presetSubtype="4">
                                  <p:stCondLst>
                                    <p:cond delay="0"/>
                                  </p:stCondLst>
                                  <p:childTnLst>
                                    <p:set>
                                      <p:cBhvr>
                                        <p:cTn id="104" dur="1" fill="hold">
                                          <p:stCondLst>
                                            <p:cond delay="0"/>
                                          </p:stCondLst>
                                        </p:cTn>
                                        <p:tgtEl>
                                          <p:spTgt spid="576"/>
                                        </p:tgtEl>
                                        <p:attrNameLst>
                                          <p:attrName>style.visibility</p:attrName>
                                        </p:attrNameLst>
                                      </p:cBhvr>
                                      <p:to>
                                        <p:strVal val="visible"/>
                                      </p:to>
                                    </p:set>
                                    <p:anim calcmode="lin" valueType="num">
                                      <p:cBhvr additive="repl">
                                        <p:cTn id="105" dur="500" fill="hold"/>
                                        <p:tgtEl>
                                          <p:spTgt spid="576"/>
                                        </p:tgtEl>
                                        <p:attrNameLst>
                                          <p:attrName>ppt_x</p:attrName>
                                        </p:attrNameLst>
                                      </p:cBhvr>
                                      <p:tavLst>
                                        <p:tav tm="0">
                                          <p:val>
                                            <p:strVal val="#ppt_x"/>
                                          </p:val>
                                        </p:tav>
                                        <p:tav tm="100000">
                                          <p:val>
                                            <p:strVal val="#ppt_x"/>
                                          </p:val>
                                        </p:tav>
                                      </p:tavLst>
                                    </p:anim>
                                    <p:anim calcmode="lin" valueType="num">
                                      <p:cBhvr additive="repl">
                                        <p:cTn id="106" dur="500" fill="hold"/>
                                        <p:tgtEl>
                                          <p:spTgt spid="57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2" presetSubtype="4">
                                  <p:stCondLst>
                                    <p:cond delay="0"/>
                                  </p:stCondLst>
                                  <p:childTnLst>
                                    <p:set>
                                      <p:cBhvr>
                                        <p:cTn id="110" dur="1" fill="hold">
                                          <p:stCondLst>
                                            <p:cond delay="0"/>
                                          </p:stCondLst>
                                        </p:cTn>
                                        <p:tgtEl>
                                          <p:spTgt spid="577"/>
                                        </p:tgtEl>
                                        <p:attrNameLst>
                                          <p:attrName>style.visibility</p:attrName>
                                        </p:attrNameLst>
                                      </p:cBhvr>
                                      <p:to>
                                        <p:strVal val="visible"/>
                                      </p:to>
                                    </p:set>
                                    <p:anim calcmode="lin" valueType="num">
                                      <p:cBhvr additive="repl">
                                        <p:cTn id="111" dur="500" fill="hold"/>
                                        <p:tgtEl>
                                          <p:spTgt spid="577"/>
                                        </p:tgtEl>
                                        <p:attrNameLst>
                                          <p:attrName>ppt_x</p:attrName>
                                        </p:attrNameLst>
                                      </p:cBhvr>
                                      <p:tavLst>
                                        <p:tav tm="0">
                                          <p:val>
                                            <p:strVal val="#ppt_x"/>
                                          </p:val>
                                        </p:tav>
                                        <p:tav tm="100000">
                                          <p:val>
                                            <p:strVal val="#ppt_x"/>
                                          </p:val>
                                        </p:tav>
                                      </p:tavLst>
                                    </p:anim>
                                    <p:anim calcmode="lin" valueType="num">
                                      <p:cBhvr additive="repl">
                                        <p:cTn id="112" dur="500" fill="hold"/>
                                        <p:tgtEl>
                                          <p:spTgt spid="5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Picture 2" descr=""/>
          <p:cNvPicPr/>
          <p:nvPr/>
        </p:nvPicPr>
        <p:blipFill>
          <a:blip r:embed="rId1"/>
          <a:stretch/>
        </p:blipFill>
        <p:spPr>
          <a:xfrm>
            <a:off x="681120" y="700200"/>
            <a:ext cx="10828800" cy="54568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5" name="Picture 4" descr=""/>
          <p:cNvPicPr/>
          <p:nvPr/>
        </p:nvPicPr>
        <p:blipFill>
          <a:blip r:embed="rId1"/>
          <a:stretch/>
        </p:blipFill>
        <p:spPr>
          <a:xfrm>
            <a:off x="804960" y="923760"/>
            <a:ext cx="10581120" cy="50090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6" name="Imagen 3" descr=""/>
          <p:cNvPicPr/>
          <p:nvPr/>
        </p:nvPicPr>
        <p:blipFill>
          <a:blip r:embed="rId1"/>
          <a:stretch/>
        </p:blipFill>
        <p:spPr>
          <a:xfrm>
            <a:off x="2743200" y="2532960"/>
            <a:ext cx="6567480" cy="3753720"/>
          </a:xfrm>
          <a:prstGeom prst="rect">
            <a:avLst/>
          </a:prstGeom>
          <a:ln w="0">
            <a:noFill/>
          </a:ln>
        </p:spPr>
      </p:pic>
      <p:sp>
        <p:nvSpPr>
          <p:cNvPr id="587" name="PlaceHolder 1"/>
          <p:cNvSpPr>
            <a:spLocks noGrp="1"/>
          </p:cNvSpPr>
          <p:nvPr>
            <p:ph type="title"/>
          </p:nvPr>
        </p:nvSpPr>
        <p:spPr>
          <a:xfrm>
            <a:off x="581040" y="702000"/>
            <a:ext cx="11028600" cy="1187640"/>
          </a:xfrm>
          <a:prstGeom prst="rect">
            <a:avLst/>
          </a:prstGeom>
          <a:noFill/>
          <a:ln w="0">
            <a:noFill/>
          </a:ln>
        </p:spPr>
        <p:txBody>
          <a:bodyPr lIns="90000" rIns="90000" tIns="45000" bIns="45000" anchor="ctr">
            <a:noAutofit/>
          </a:bodyPr>
          <a:p>
            <a:pPr>
              <a:lnSpc>
                <a:spcPct val="100000"/>
              </a:lnSpc>
              <a:buNone/>
            </a:pPr>
            <a:r>
              <a:rPr b="1" lang="en-GB" sz="2800" spc="-1" strike="noStrike" cap="all">
                <a:solidFill>
                  <a:srgbClr val="404040"/>
                </a:solidFill>
                <a:latin typeface="Franklin Gothic Demi"/>
              </a:rPr>
              <a:t>MappinG Reads:</a:t>
            </a:r>
            <a:r>
              <a:rPr b="0" lang="en-GB" sz="2800" spc="-1" strike="noStrike" cap="all">
                <a:solidFill>
                  <a:srgbClr val="404040"/>
                </a:solidFill>
                <a:latin typeface="Franklin Gothic Demi"/>
              </a:rPr>
              <a:t> </a:t>
            </a:r>
            <a:r>
              <a:rPr b="1" lang="en-GB" sz="2800" spc="-1" strike="noStrike" cap="all">
                <a:solidFill>
                  <a:srgbClr val="404040"/>
                </a:solidFill>
                <a:latin typeface="Franklin Gothic Demi"/>
              </a:rPr>
              <a:t>The RNA-Seq Alignment problem</a:t>
            </a:r>
            <a:r>
              <a:rPr b="0" lang="en-GB" sz="2800" spc="-1" strike="noStrike" cap="all">
                <a:solidFill>
                  <a:srgbClr val="404040"/>
                </a:solidFill>
                <a:latin typeface="Franklin Gothic Demi"/>
              </a:rPr>
              <a:t> </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ontent Placeholder 2"/>
          <p:cNvSpPr/>
          <p:nvPr/>
        </p:nvSpPr>
        <p:spPr>
          <a:xfrm>
            <a:off x="1570320" y="2691360"/>
            <a:ext cx="9957960" cy="3379320"/>
          </a:xfrm>
          <a:prstGeom prst="rect">
            <a:avLst/>
          </a:prstGeom>
          <a:noFill/>
          <a:ln w="0">
            <a:noFill/>
          </a:ln>
        </p:spPr>
        <p:style>
          <a:lnRef idx="0"/>
          <a:fillRef idx="0"/>
          <a:effectRef idx="0"/>
          <a:fontRef idx="minor"/>
        </p:style>
        <p:txBody>
          <a:bodyPr lIns="90000" rIns="90000" tIns="45000" bIns="45000" anchor="t">
            <a:normAutofit fontScale="94000"/>
          </a:bodyPr>
          <a:p>
            <a:pPr marL="457200" indent="-457200">
              <a:lnSpc>
                <a:spcPct val="100000"/>
              </a:lnSpc>
              <a:spcBef>
                <a:spcPts val="561"/>
              </a:spcBef>
              <a:buClr>
                <a:srgbClr val="000000"/>
              </a:buClr>
              <a:buFont typeface="Arial"/>
              <a:buChar char="•"/>
            </a:pPr>
            <a:r>
              <a:rPr b="0" lang="en-GB" sz="2800" spc="-1" strike="noStrike">
                <a:solidFill>
                  <a:srgbClr val="000000"/>
                </a:solidFill>
                <a:latin typeface="Calibri"/>
                <a:ea typeface="DejaVu Sans"/>
              </a:rPr>
              <a:t>Alignment against </a:t>
            </a:r>
            <a:r>
              <a:rPr b="1" lang="en-GB" sz="2800" spc="-1" strike="noStrike">
                <a:solidFill>
                  <a:srgbClr val="000000"/>
                </a:solidFill>
                <a:latin typeface="Calibri"/>
                <a:ea typeface="DejaVu Sans"/>
              </a:rPr>
              <a:t>TRANSCRIPTOME</a:t>
            </a:r>
            <a:r>
              <a:rPr b="0" lang="en-GB" sz="2800" spc="-1" strike="noStrike">
                <a:solidFill>
                  <a:srgbClr val="000000"/>
                </a:solidFill>
                <a:latin typeface="Calibri"/>
                <a:ea typeface="DejaVu Sans"/>
              </a:rPr>
              <a:t> (RSEM,BWA,Bowtie):</a:t>
            </a:r>
            <a:endParaRPr b="0" lang="es-ES" sz="2800" spc="-1" strike="noStrike">
              <a:latin typeface="Arial"/>
            </a:endParaRPr>
          </a:p>
          <a:p>
            <a:pPr lvl="1" marL="914400" indent="-457200">
              <a:lnSpc>
                <a:spcPct val="100000"/>
              </a:lnSpc>
              <a:spcBef>
                <a:spcPts val="479"/>
              </a:spcBef>
              <a:buClr>
                <a:srgbClr val="000000"/>
              </a:buClr>
              <a:buFont typeface="Arial"/>
              <a:buChar char="•"/>
            </a:pPr>
            <a:r>
              <a:rPr b="0" lang="en-GB" sz="2400" spc="-1" strike="noStrike">
                <a:solidFill>
                  <a:srgbClr val="000000"/>
                </a:solidFill>
                <a:latin typeface="Calibri"/>
                <a:ea typeface="DejaVu Sans"/>
              </a:rPr>
              <a:t>The reference is a list of ~100K transcripts of average length around 2-3kb</a:t>
            </a:r>
            <a:r>
              <a:rPr b="0" lang="en-GB" sz="2000" spc="-1" strike="noStrike">
                <a:solidFill>
                  <a:srgbClr val="000000"/>
                </a:solidFill>
                <a:latin typeface="Calibri"/>
                <a:ea typeface="DejaVu Sans"/>
              </a:rPr>
              <a:t>.</a:t>
            </a:r>
            <a:endParaRPr b="0" lang="es-ES" sz="2000" spc="-1" strike="noStrike">
              <a:latin typeface="Arial"/>
            </a:endParaRPr>
          </a:p>
          <a:p>
            <a:pPr>
              <a:lnSpc>
                <a:spcPct val="100000"/>
              </a:lnSpc>
              <a:spcBef>
                <a:spcPts val="561"/>
              </a:spcBef>
              <a:buNone/>
            </a:pPr>
            <a:endParaRPr b="0" lang="es-ES" sz="2800" spc="-1" strike="noStrike">
              <a:latin typeface="Arial"/>
            </a:endParaRPr>
          </a:p>
          <a:p>
            <a:pPr marL="343080" indent="-343080">
              <a:lnSpc>
                <a:spcPct val="100000"/>
              </a:lnSpc>
              <a:spcBef>
                <a:spcPts val="561"/>
              </a:spcBef>
              <a:buClr>
                <a:srgbClr val="000000"/>
              </a:buClr>
              <a:buFont typeface="Arial"/>
              <a:buChar char="•"/>
            </a:pPr>
            <a:r>
              <a:rPr b="0" lang="en-GB" sz="2400" spc="-1" strike="noStrike">
                <a:solidFill>
                  <a:srgbClr val="000000"/>
                </a:solidFill>
                <a:latin typeface="Calibri"/>
                <a:ea typeface="DejaVu Sans"/>
              </a:rPr>
              <a:t>Problems</a:t>
            </a:r>
            <a:r>
              <a:rPr b="0" lang="en-GB" sz="2800" spc="-1" strike="noStrike">
                <a:solidFill>
                  <a:srgbClr val="000000"/>
                </a:solidFill>
                <a:latin typeface="Calibri"/>
                <a:ea typeface="DejaVu Sans"/>
              </a:rPr>
              <a:t>:</a:t>
            </a:r>
            <a:endParaRPr b="0" lang="es-ES" sz="2800" spc="-1" strike="noStrike">
              <a:latin typeface="Arial"/>
            </a:endParaRPr>
          </a:p>
          <a:p>
            <a:pPr lvl="1" marL="800280" indent="-343080">
              <a:lnSpc>
                <a:spcPct val="100000"/>
              </a:lnSpc>
              <a:spcBef>
                <a:spcPts val="479"/>
              </a:spcBef>
              <a:buClr>
                <a:srgbClr val="000000"/>
              </a:buClr>
              <a:buFont typeface="Arial"/>
              <a:buChar char="•"/>
            </a:pPr>
            <a:r>
              <a:rPr b="0" lang="en-GB" sz="2400" spc="-1" strike="noStrike">
                <a:solidFill>
                  <a:srgbClr val="000000"/>
                </a:solidFill>
                <a:latin typeface="Calibri"/>
                <a:ea typeface="DejaVu Sans"/>
              </a:rPr>
              <a:t>Transcriptome is not always available</a:t>
            </a:r>
            <a:endParaRPr b="0" lang="es-ES" sz="2400" spc="-1" strike="noStrike">
              <a:latin typeface="Arial"/>
            </a:endParaRPr>
          </a:p>
          <a:p>
            <a:pPr lvl="1" marL="800280" indent="-343080">
              <a:lnSpc>
                <a:spcPct val="100000"/>
              </a:lnSpc>
              <a:spcBef>
                <a:spcPts val="479"/>
              </a:spcBef>
              <a:buClr>
                <a:srgbClr val="000000"/>
              </a:buClr>
              <a:buFont typeface="Arial"/>
              <a:buChar char="•"/>
            </a:pPr>
            <a:r>
              <a:rPr b="0" lang="en-GB" sz="2400" spc="-1" strike="noStrike">
                <a:solidFill>
                  <a:srgbClr val="000000"/>
                </a:solidFill>
                <a:latin typeface="Calibri"/>
                <a:ea typeface="DejaVu Sans"/>
              </a:rPr>
              <a:t>Transcript variance is not fully known even for humans. </a:t>
            </a:r>
            <a:endParaRPr b="0" lang="es-ES" sz="2400" spc="-1" strike="noStrike">
              <a:latin typeface="Arial"/>
            </a:endParaRPr>
          </a:p>
        </p:txBody>
      </p:sp>
      <p:sp>
        <p:nvSpPr>
          <p:cNvPr id="589" name="PlaceHolder 1"/>
          <p:cNvSpPr>
            <a:spLocks noGrp="1"/>
          </p:cNvSpPr>
          <p:nvPr>
            <p:ph type="title"/>
          </p:nvPr>
        </p:nvSpPr>
        <p:spPr>
          <a:xfrm>
            <a:off x="581040" y="702000"/>
            <a:ext cx="11028600" cy="1187640"/>
          </a:xfrm>
          <a:prstGeom prst="rect">
            <a:avLst/>
          </a:prstGeom>
          <a:noFill/>
          <a:ln w="0">
            <a:noFill/>
          </a:ln>
        </p:spPr>
        <p:txBody>
          <a:bodyPr lIns="0" rIns="0" tIns="0" bIns="0" anchor="ctr">
            <a:noAutofit/>
          </a:bodyPr>
          <a:p>
            <a:pPr>
              <a:lnSpc>
                <a:spcPct val="100000"/>
              </a:lnSpc>
              <a:buNone/>
            </a:pPr>
            <a:r>
              <a:rPr b="1" lang="en-GB" sz="2800" spc="-1" strike="noStrike" cap="all">
                <a:solidFill>
                  <a:srgbClr val="404040"/>
                </a:solidFill>
                <a:latin typeface="Franklin Gothic Demi"/>
              </a:rPr>
              <a:t>MappinG Reads: The RNA-Seq Alignment problem</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ontent Placeholder 2"/>
          <p:cNvSpPr/>
          <p:nvPr/>
        </p:nvSpPr>
        <p:spPr>
          <a:xfrm>
            <a:off x="1981080" y="1808640"/>
            <a:ext cx="8228520" cy="4524840"/>
          </a:xfrm>
          <a:prstGeom prst="rect">
            <a:avLst/>
          </a:prstGeom>
          <a:noFill/>
          <a:ln w="0">
            <a:noFill/>
          </a:ln>
        </p:spPr>
        <p:style>
          <a:lnRef idx="0"/>
          <a:fillRef idx="0"/>
          <a:effectRef idx="0"/>
          <a:fontRef idx="minor"/>
        </p:style>
        <p:txBody>
          <a:bodyPr lIns="90000" rIns="90000" tIns="45000" bIns="45000" anchor="t">
            <a:normAutofit/>
          </a:bodyPr>
          <a:p>
            <a:pPr marL="343080" indent="-343080">
              <a:lnSpc>
                <a:spcPct val="100000"/>
              </a:lnSpc>
              <a:spcBef>
                <a:spcPts val="479"/>
              </a:spcBef>
              <a:buClr>
                <a:srgbClr val="000000"/>
              </a:buClr>
              <a:buFont typeface="Arial"/>
              <a:buChar char="•"/>
            </a:pPr>
            <a:r>
              <a:rPr b="0" lang="en-GB" sz="2400" spc="-1" strike="noStrike">
                <a:solidFill>
                  <a:srgbClr val="000000"/>
                </a:solidFill>
                <a:latin typeface="Calibri"/>
                <a:ea typeface="DejaVu Sans"/>
              </a:rPr>
              <a:t>Alignment against </a:t>
            </a:r>
            <a:r>
              <a:rPr b="1" lang="en-GB" sz="2400" spc="-1" strike="noStrike">
                <a:solidFill>
                  <a:srgbClr val="000000"/>
                </a:solidFill>
                <a:latin typeface="Calibri"/>
                <a:ea typeface="DejaVu Sans"/>
              </a:rPr>
              <a:t>GENOME</a:t>
            </a:r>
            <a:r>
              <a:rPr b="0" lang="en-GB" sz="2400" spc="-1" strike="noStrike">
                <a:solidFill>
                  <a:srgbClr val="000000"/>
                </a:solidFill>
                <a:latin typeface="Calibri"/>
                <a:ea typeface="DejaVu Sans"/>
              </a:rPr>
              <a:t> and </a:t>
            </a:r>
            <a:r>
              <a:rPr b="1" lang="en-GB" sz="2400" spc="-1" strike="noStrike">
                <a:solidFill>
                  <a:srgbClr val="000000"/>
                </a:solidFill>
                <a:latin typeface="Calibri"/>
                <a:ea typeface="DejaVu Sans"/>
              </a:rPr>
              <a:t>TRANSCRIPTOME</a:t>
            </a:r>
            <a:r>
              <a:rPr b="0" lang="en-GB" sz="2400" spc="-1" strike="noStrike">
                <a:solidFill>
                  <a:srgbClr val="000000"/>
                </a:solidFill>
                <a:latin typeface="Calibri"/>
                <a:ea typeface="DejaVu Sans"/>
              </a:rPr>
              <a:t>:</a:t>
            </a:r>
            <a:endParaRPr b="0" lang="es-ES" sz="2400" spc="-1" strike="noStrike">
              <a:latin typeface="Arial"/>
            </a:endParaRPr>
          </a:p>
          <a:p>
            <a:pPr lvl="1" marL="914400" indent="-457200">
              <a:lnSpc>
                <a:spcPct val="100000"/>
              </a:lnSpc>
              <a:spcBef>
                <a:spcPts val="400"/>
              </a:spcBef>
              <a:buClr>
                <a:srgbClr val="000000"/>
              </a:buClr>
              <a:buFont typeface="Arial"/>
              <a:buChar char="•"/>
            </a:pPr>
            <a:r>
              <a:rPr b="0" lang="en-GB" sz="2000" spc="-1" strike="noStrike">
                <a:solidFill>
                  <a:srgbClr val="000000"/>
                </a:solidFill>
                <a:latin typeface="Calibri"/>
                <a:ea typeface="DejaVu Sans"/>
              </a:rPr>
              <a:t>The reference is the genome. 24 chromosomes of ~100Mb each on average. </a:t>
            </a:r>
            <a:endParaRPr b="0" lang="es-ES" sz="2000" spc="-1" strike="noStrike">
              <a:latin typeface="Arial"/>
            </a:endParaRPr>
          </a:p>
          <a:p>
            <a:pPr lvl="1" marL="914400" indent="-457200">
              <a:lnSpc>
                <a:spcPct val="100000"/>
              </a:lnSpc>
              <a:spcBef>
                <a:spcPts val="400"/>
              </a:spcBef>
              <a:buClr>
                <a:srgbClr val="000000"/>
              </a:buClr>
              <a:buFont typeface="Arial"/>
              <a:buChar char="•"/>
            </a:pPr>
            <a:r>
              <a:rPr b="0" lang="en-GB" sz="2000" spc="-1" strike="noStrike">
                <a:solidFill>
                  <a:srgbClr val="000000"/>
                </a:solidFill>
                <a:latin typeface="Calibri"/>
                <a:ea typeface="DejaVu Sans"/>
              </a:rPr>
              <a:t>Transcriptome can be used if available.</a:t>
            </a:r>
            <a:endParaRPr b="0" lang="es-ES" sz="2000" spc="-1" strike="noStrike">
              <a:latin typeface="Arial"/>
            </a:endParaRPr>
          </a:p>
          <a:p>
            <a:pPr lvl="1" marL="914400" indent="-457200">
              <a:lnSpc>
                <a:spcPct val="100000"/>
              </a:lnSpc>
              <a:spcBef>
                <a:spcPts val="400"/>
              </a:spcBef>
              <a:buClr>
                <a:srgbClr val="000000"/>
              </a:buClr>
              <a:buFont typeface="Arial"/>
              <a:buChar char="•"/>
            </a:pPr>
            <a:r>
              <a:rPr b="0" lang="en-GB" sz="2000" spc="-1" strike="noStrike">
                <a:solidFill>
                  <a:srgbClr val="000000"/>
                </a:solidFill>
                <a:latin typeface="Calibri"/>
                <a:ea typeface="DejaVu Sans"/>
              </a:rPr>
              <a:t>Try to infer transcript structure from alignments</a:t>
            </a:r>
            <a:endParaRPr b="0" lang="es-ES" sz="2000" spc="-1" strike="noStrike">
              <a:latin typeface="Arial"/>
            </a:endParaRPr>
          </a:p>
          <a:p>
            <a:pPr marL="457200">
              <a:lnSpc>
                <a:spcPct val="100000"/>
              </a:lnSpc>
              <a:spcBef>
                <a:spcPts val="400"/>
              </a:spcBef>
              <a:buNone/>
            </a:pPr>
            <a:endParaRPr b="0" lang="es-ES" sz="2000" spc="-1" strike="noStrike">
              <a:latin typeface="Arial"/>
            </a:endParaRPr>
          </a:p>
          <a:p>
            <a:pPr marL="343080" indent="-343080">
              <a:lnSpc>
                <a:spcPct val="100000"/>
              </a:lnSpc>
              <a:spcBef>
                <a:spcPts val="479"/>
              </a:spcBef>
              <a:buClr>
                <a:srgbClr val="000000"/>
              </a:buClr>
              <a:buFont typeface="Arial"/>
              <a:buChar char="•"/>
            </a:pPr>
            <a:r>
              <a:rPr b="0" lang="en-GB" sz="2400" spc="-1" strike="noStrike">
                <a:solidFill>
                  <a:srgbClr val="000000"/>
                </a:solidFill>
                <a:latin typeface="Calibri"/>
                <a:ea typeface="DejaVu Sans"/>
              </a:rPr>
              <a:t>Problems:</a:t>
            </a:r>
            <a:endParaRPr b="0" lang="es-ES" sz="2400" spc="-1" strike="noStrike">
              <a:latin typeface="Arial"/>
            </a:endParaRPr>
          </a:p>
          <a:p>
            <a:pPr lvl="1" marL="800280" indent="-343080">
              <a:lnSpc>
                <a:spcPct val="100000"/>
              </a:lnSpc>
              <a:spcBef>
                <a:spcPts val="400"/>
              </a:spcBef>
              <a:buClr>
                <a:srgbClr val="000000"/>
              </a:buClr>
              <a:buFont typeface="Arial"/>
              <a:buChar char="•"/>
            </a:pPr>
            <a:r>
              <a:rPr b="0" lang="en-GB" sz="2000" spc="-1" strike="noStrike">
                <a:solidFill>
                  <a:srgbClr val="000000"/>
                </a:solidFill>
                <a:latin typeface="Calibri"/>
                <a:ea typeface="DejaVu Sans"/>
              </a:rPr>
              <a:t>Assembly of transcriptome from reads is very complex due to the use of shared exons.</a:t>
            </a:r>
            <a:endParaRPr b="0" lang="es-ES" sz="2000" spc="-1" strike="noStrike">
              <a:latin typeface="Arial"/>
            </a:endParaRPr>
          </a:p>
          <a:p>
            <a:pPr lvl="1" marL="800280" indent="-343080">
              <a:lnSpc>
                <a:spcPct val="100000"/>
              </a:lnSpc>
              <a:spcBef>
                <a:spcPts val="400"/>
              </a:spcBef>
              <a:buClr>
                <a:srgbClr val="000000"/>
              </a:buClr>
              <a:buFont typeface="Arial"/>
              <a:buChar char="•"/>
            </a:pPr>
            <a:r>
              <a:rPr b="0" lang="en-GB" sz="2000" spc="-1" strike="noStrike">
                <a:solidFill>
                  <a:srgbClr val="000000"/>
                </a:solidFill>
                <a:latin typeface="Calibri"/>
                <a:ea typeface="DejaVu Sans"/>
              </a:rPr>
              <a:t>Detection of small exons is difficult.</a:t>
            </a:r>
            <a:endParaRPr b="0" lang="es-ES" sz="2000" spc="-1" strike="noStrike">
              <a:latin typeface="Arial"/>
            </a:endParaRPr>
          </a:p>
        </p:txBody>
      </p:sp>
      <p:sp>
        <p:nvSpPr>
          <p:cNvPr id="591"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buNone/>
            </a:pPr>
            <a:r>
              <a:rPr b="1" lang="en-GB" sz="2800" spc="-1" strike="noStrike" cap="all">
                <a:solidFill>
                  <a:srgbClr val="404040"/>
                </a:solidFill>
                <a:latin typeface="Franklin Gothic Demi"/>
                <a:ea typeface="DejaVu Sans"/>
              </a:rPr>
              <a:t>MappinG Reads: The RNA-Seq Alignment problem</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56840" y="629640"/>
            <a:ext cx="11028600" cy="504720"/>
          </a:xfrm>
          <a:prstGeom prst="rect">
            <a:avLst/>
          </a:prstGeom>
          <a:noFill/>
          <a:ln w="0">
            <a:noFill/>
          </a:ln>
        </p:spPr>
        <p:txBody>
          <a:bodyPr lIns="90000" rIns="90000" tIns="45000" bIns="45000" anchor="b">
            <a:normAutofit fontScale="97000"/>
          </a:bodyPr>
          <a:p>
            <a:pPr>
              <a:lnSpc>
                <a:spcPct val="100000"/>
              </a:lnSpc>
              <a:buNone/>
            </a:pPr>
            <a:r>
              <a:rPr b="0" lang="en-GB" sz="2800" spc="-1" strike="noStrike" cap="all">
                <a:solidFill>
                  <a:srgbClr val="404040"/>
                </a:solidFill>
                <a:latin typeface="Franklin Gothic Demi"/>
              </a:rPr>
              <a:t>Previously in TRREP…</a:t>
            </a:r>
            <a:endParaRPr b="0" lang="es-ES" sz="2800" spc="-1" strike="noStrike">
              <a:latin typeface="Arial"/>
            </a:endParaRPr>
          </a:p>
        </p:txBody>
      </p:sp>
      <p:sp>
        <p:nvSpPr>
          <p:cNvPr id="246" name="PlaceHolder 2"/>
          <p:cNvSpPr>
            <a:spLocks noGrp="1"/>
          </p:cNvSpPr>
          <p:nvPr>
            <p:ph/>
          </p:nvPr>
        </p:nvSpPr>
        <p:spPr>
          <a:xfrm>
            <a:off x="456840" y="1319760"/>
            <a:ext cx="11028600" cy="5364000"/>
          </a:xfrm>
          <a:prstGeom prst="rect">
            <a:avLst/>
          </a:prstGeom>
          <a:noFill/>
          <a:ln w="0">
            <a:noFill/>
          </a:ln>
        </p:spPr>
        <p:txBody>
          <a:bodyPr lIns="90000" rIns="90000" tIns="45000" bIns="45000" anchor="ctr">
            <a:normAutofit fontScale="97000"/>
          </a:bodyPr>
          <a:p>
            <a:pPr marL="306000" indent="-306000">
              <a:lnSpc>
                <a:spcPct val="110000"/>
              </a:lnSpc>
              <a:spcBef>
                <a:spcPts val="340"/>
              </a:spcBef>
              <a:spcAft>
                <a:spcPts val="601"/>
              </a:spcAft>
              <a:buClr>
                <a:srgbClr val="1cade4"/>
              </a:buClr>
              <a:buSzPct val="92000"/>
              <a:buFont typeface="Wingdings 2" charset="2"/>
              <a:buChar char=""/>
            </a:pPr>
            <a:r>
              <a:rPr b="0" lang="en-GB" sz="1700" spc="-1" strike="noStrike">
                <a:solidFill>
                  <a:srgbClr val="404040"/>
                </a:solidFill>
                <a:latin typeface="Franklin Gothic Book"/>
              </a:rPr>
              <a:t>Experimental design in omics experiments</a:t>
            </a:r>
            <a:endParaRPr b="0" lang="es-ES" sz="17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Replication:</a:t>
            </a:r>
            <a:endParaRPr b="0" lang="es-ES" sz="14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Understand the difference between biological and technical replicates and its impact in estimates </a:t>
            </a:r>
            <a:endParaRPr b="0" lang="es-ES" sz="13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What is pooling and when to use it</a:t>
            </a:r>
            <a:endParaRPr b="0" lang="es-ES" sz="13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Why is three the magical number (in animal experiments)</a:t>
            </a:r>
            <a:endParaRPr b="0" lang="es-ES" sz="13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Randomization</a:t>
            </a:r>
            <a:endParaRPr b="0" lang="es-ES" sz="14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Blocking</a:t>
            </a:r>
            <a:endParaRPr b="0" lang="es-ES" sz="14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Ways to control confounders</a:t>
            </a:r>
            <a:endParaRPr b="0" lang="es-ES" sz="13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Batch effect</a:t>
            </a:r>
            <a:endParaRPr b="0" lang="es-ES" sz="1300" spc="-1" strike="noStrike">
              <a:latin typeface="Arial"/>
            </a:endParaRPr>
          </a:p>
          <a:p>
            <a:pPr marL="306000" indent="-306000">
              <a:lnSpc>
                <a:spcPct val="110000"/>
              </a:lnSpc>
              <a:spcBef>
                <a:spcPts val="340"/>
              </a:spcBef>
              <a:spcAft>
                <a:spcPts val="601"/>
              </a:spcAft>
              <a:buClr>
                <a:srgbClr val="1cade4"/>
              </a:buClr>
              <a:buSzPct val="92000"/>
              <a:buFont typeface="Wingdings 2" charset="2"/>
              <a:buChar char=""/>
            </a:pPr>
            <a:r>
              <a:rPr b="0" lang="en-GB" sz="1700" spc="-1" strike="noStrike">
                <a:solidFill>
                  <a:srgbClr val="404040"/>
                </a:solidFill>
                <a:latin typeface="Franklin Gothic Book"/>
              </a:rPr>
              <a:t>Statistical peculiarities of omics data for quantification of expression:</a:t>
            </a:r>
            <a:endParaRPr b="0" lang="es-ES" sz="17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Small sample size leads to a bad estimation of the variance per gene</a:t>
            </a:r>
            <a:endParaRPr b="0" lang="es-ES" sz="14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Moderated t-tests “borrow” information from all genes to improve per-gene variability estimates</a:t>
            </a:r>
            <a:endParaRPr b="0" lang="es-ES" sz="13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Large number of hypothesis tested simultaneously:</a:t>
            </a:r>
            <a:endParaRPr b="0" lang="es-ES" sz="14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Need to correct the p-values…best using the FDR (probability to make X% errors from the total of detected trues)</a:t>
            </a:r>
            <a:endParaRPr b="0" lang="es-ES" sz="1300" spc="-1" strike="noStrike">
              <a:latin typeface="Arial"/>
            </a:endParaRPr>
          </a:p>
          <a:p>
            <a:pPr lvl="1" marL="630000" indent="-306000">
              <a:lnSpc>
                <a:spcPct val="100000"/>
              </a:lnSpc>
              <a:spcBef>
                <a:spcPts val="281"/>
              </a:spcBef>
              <a:spcAft>
                <a:spcPts val="601"/>
              </a:spcAft>
              <a:buClr>
                <a:srgbClr val="1cade4"/>
              </a:buClr>
              <a:buSzPct val="92000"/>
              <a:buFont typeface="Wingdings 2" charset="2"/>
              <a:buChar char=""/>
            </a:pPr>
            <a:r>
              <a:rPr b="0" lang="en-GB" sz="1400" spc="-1" strike="noStrike">
                <a:solidFill>
                  <a:srgbClr val="404040"/>
                </a:solidFill>
                <a:latin typeface="Franklin Gothic Book"/>
              </a:rPr>
              <a:t>Data is not normal</a:t>
            </a:r>
            <a:endParaRPr b="0" lang="es-ES" sz="14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Large variability for poorly expressed genes -&gt; variance estabilization normalization</a:t>
            </a:r>
            <a:endParaRPr b="0" lang="es-ES" sz="1300" spc="-1" strike="noStrike">
              <a:latin typeface="Arial"/>
            </a:endParaRPr>
          </a:p>
          <a:p>
            <a:pPr lvl="2" marL="900000" indent="-270000">
              <a:lnSpc>
                <a:spcPct val="100000"/>
              </a:lnSpc>
              <a:spcBef>
                <a:spcPts val="261"/>
              </a:spcBef>
              <a:spcAft>
                <a:spcPts val="601"/>
              </a:spcAft>
              <a:buClr>
                <a:srgbClr val="1cade4"/>
              </a:buClr>
              <a:buSzPct val="92000"/>
              <a:buFont typeface="Wingdings 2" charset="2"/>
              <a:buChar char=""/>
            </a:pPr>
            <a:r>
              <a:rPr b="0" lang="en-GB" sz="1300" spc="-1" strike="noStrike">
                <a:solidFill>
                  <a:srgbClr val="404040"/>
                </a:solidFill>
                <a:latin typeface="Franklin Gothic Book"/>
              </a:rPr>
              <a:t>Normalization per library size and gene length</a:t>
            </a:r>
            <a:endParaRPr b="0" lang="es-ES" sz="1300" spc="-1" strike="noStrike">
              <a:latin typeface="Arial"/>
            </a:endParaRPr>
          </a:p>
          <a:p>
            <a:pPr>
              <a:lnSpc>
                <a:spcPct val="110000"/>
              </a:lnSpc>
              <a:spcBef>
                <a:spcPts val="1417"/>
              </a:spcBef>
              <a:buNone/>
            </a:pPr>
            <a:endParaRPr b="0" lang="es-ES" sz="1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ontent Placeholder 2"/>
          <p:cNvSpPr/>
          <p:nvPr/>
        </p:nvSpPr>
        <p:spPr>
          <a:xfrm>
            <a:off x="1953000" y="1890720"/>
            <a:ext cx="8457120" cy="4524840"/>
          </a:xfrm>
          <a:prstGeom prst="rect">
            <a:avLst/>
          </a:prstGeom>
          <a:noFill/>
          <a:ln w="0">
            <a:noFill/>
          </a:ln>
        </p:spPr>
        <p:style>
          <a:lnRef idx="0"/>
          <a:fillRef idx="0"/>
          <a:effectRef idx="0"/>
          <a:fontRef idx="minor"/>
        </p:style>
        <p:txBody>
          <a:bodyPr lIns="90000" rIns="90000" tIns="45000" bIns="45000" anchor="t">
            <a:normAutofit/>
          </a:bodyPr>
          <a:p>
            <a:pPr marL="343080" indent="-343080">
              <a:lnSpc>
                <a:spcPct val="100000"/>
              </a:lnSpc>
              <a:spcBef>
                <a:spcPts val="400"/>
              </a:spcBef>
              <a:buNone/>
              <a:tabLst>
                <a:tab algn="l" pos="0"/>
              </a:tabLst>
            </a:pPr>
            <a:r>
              <a:rPr b="1" lang="en-GB" sz="2000" spc="-1" strike="noStrike">
                <a:solidFill>
                  <a:srgbClr val="000000"/>
                </a:solidFill>
                <a:latin typeface="Franklin Gothic Book"/>
                <a:ea typeface="DejaVu Sans"/>
              </a:rPr>
              <a:t>Main tools for Deep Sequecing Read Aligments:</a:t>
            </a:r>
            <a:endParaRPr b="0" lang="es-ES" sz="2000" spc="-1" strike="noStrike">
              <a:latin typeface="Arial"/>
            </a:endParaRPr>
          </a:p>
          <a:p>
            <a:pPr marL="343080" indent="-343080">
              <a:lnSpc>
                <a:spcPct val="100000"/>
              </a:lnSpc>
              <a:spcBef>
                <a:spcPts val="360"/>
              </a:spcBef>
              <a:buNone/>
              <a:tabLst>
                <a:tab algn="l" pos="0"/>
              </a:tabLst>
            </a:pPr>
            <a:endParaRPr b="0" lang="es-ES" sz="1800" spc="-1" strike="noStrike">
              <a:latin typeface="Arial"/>
            </a:endParaRPr>
          </a:p>
          <a:p>
            <a:pPr marL="343080" indent="-343080">
              <a:lnSpc>
                <a:spcPct val="100000"/>
              </a:lnSpc>
              <a:spcBef>
                <a:spcPts val="400"/>
              </a:spcBef>
              <a:buClr>
                <a:srgbClr val="000000"/>
              </a:buClr>
              <a:buFont typeface="Wingdings" charset="2"/>
              <a:buChar char=""/>
              <a:tabLst>
                <a:tab algn="l" pos="0"/>
              </a:tabLst>
            </a:pPr>
            <a:r>
              <a:rPr b="0" lang="en-GB" sz="2000" spc="-1" strike="noStrike">
                <a:solidFill>
                  <a:srgbClr val="000000"/>
                </a:solidFill>
                <a:latin typeface="Franklin Gothic Book"/>
                <a:ea typeface="DejaVu Sans"/>
              </a:rPr>
              <a:t>For DNA</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BWA/BWA-MEM </a:t>
            </a:r>
            <a:r>
              <a:rPr b="0" lang="en-GB" sz="1400" spc="-1" strike="noStrike">
                <a:solidFill>
                  <a:srgbClr val="000000"/>
                </a:solidFill>
                <a:latin typeface="Franklin Gothic Book"/>
                <a:ea typeface="DejaVu Sans"/>
              </a:rPr>
              <a:t>(http://bio-bwa.sourceforge.net/)</a:t>
            </a:r>
            <a:endParaRPr b="0" lang="es-ES" sz="14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Bowtie/Bowtie2 </a:t>
            </a:r>
            <a:r>
              <a:rPr b="0" lang="en-GB" sz="1400" spc="-1" strike="noStrike">
                <a:solidFill>
                  <a:srgbClr val="000000"/>
                </a:solidFill>
                <a:latin typeface="Franklin Gothic Book"/>
                <a:ea typeface="DejaVu Sans"/>
              </a:rPr>
              <a:t>(http://bowtie-bio.sourceforge.net/bowtie2/)</a:t>
            </a:r>
            <a:endParaRPr b="0" lang="es-ES" sz="1400" spc="-1" strike="noStrike">
              <a:latin typeface="Arial"/>
            </a:endParaRPr>
          </a:p>
          <a:p>
            <a:pPr marL="343080" indent="-343080">
              <a:lnSpc>
                <a:spcPct val="100000"/>
              </a:lnSpc>
              <a:spcBef>
                <a:spcPts val="400"/>
              </a:spcBef>
              <a:buClr>
                <a:srgbClr val="000000"/>
              </a:buClr>
              <a:buFont typeface="Wingdings" charset="2"/>
              <a:buChar char=""/>
              <a:tabLst>
                <a:tab algn="l" pos="0"/>
              </a:tabLst>
            </a:pPr>
            <a:r>
              <a:rPr b="0" lang="en-GB" sz="2000" spc="-1" strike="noStrike">
                <a:solidFill>
                  <a:srgbClr val="000000"/>
                </a:solidFill>
                <a:latin typeface="Franklin Gothic Book"/>
                <a:ea typeface="DejaVu Sans"/>
              </a:rPr>
              <a:t>For RNA</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HISAT2(based on Bowtie2)</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RSEM (based on Bowtie1, 2 or STAR)</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STAR </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KALISTO</a:t>
            </a:r>
            <a:endParaRPr b="0" lang="es-ES" sz="2000" spc="-1" strike="noStrike">
              <a:latin typeface="Arial"/>
            </a:endParaRPr>
          </a:p>
          <a:p>
            <a:pPr lvl="1" marL="800280" indent="-343080">
              <a:lnSpc>
                <a:spcPct val="100000"/>
              </a:lnSpc>
              <a:spcBef>
                <a:spcPts val="400"/>
              </a:spcBef>
              <a:buClr>
                <a:srgbClr val="000000"/>
              </a:buClr>
              <a:buFont typeface="Arial"/>
              <a:buChar char="•"/>
              <a:tabLst>
                <a:tab algn="l" pos="0"/>
              </a:tabLst>
            </a:pPr>
            <a:r>
              <a:rPr b="0" lang="en-GB" sz="2000" spc="-1" strike="noStrike">
                <a:solidFill>
                  <a:srgbClr val="000000"/>
                </a:solidFill>
                <a:latin typeface="Franklin Gothic Book"/>
                <a:ea typeface="DejaVu Sans"/>
              </a:rPr>
              <a:t>SALMON</a:t>
            </a:r>
            <a:endParaRPr b="0" lang="es-ES" sz="2000" spc="-1" strike="noStrike">
              <a:latin typeface="Arial"/>
            </a:endParaRPr>
          </a:p>
          <a:p>
            <a:pPr>
              <a:lnSpc>
                <a:spcPct val="100000"/>
              </a:lnSpc>
              <a:spcBef>
                <a:spcPts val="281"/>
              </a:spcBef>
              <a:buNone/>
              <a:tabLst>
                <a:tab algn="l" pos="0"/>
              </a:tabLst>
            </a:pPr>
            <a:endParaRPr b="0" lang="es-ES" sz="1400" spc="-1" strike="noStrike">
              <a:latin typeface="Arial"/>
            </a:endParaRPr>
          </a:p>
        </p:txBody>
      </p:sp>
      <p:sp>
        <p:nvSpPr>
          <p:cNvPr id="593"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MappinG Reads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GB" sz="2800" spc="-1" strike="noStrike" cap="all">
                <a:solidFill>
                  <a:srgbClr val="404040"/>
                </a:solidFill>
                <a:latin typeface="Franklin Gothic Demi"/>
              </a:rPr>
              <a:t>MAPPING REPORT</a:t>
            </a:r>
            <a:endParaRPr b="0" lang="es-ES" sz="2800" spc="-1" strike="noStrike">
              <a:latin typeface="Arial"/>
            </a:endParaRPr>
          </a:p>
        </p:txBody>
      </p:sp>
      <p:sp>
        <p:nvSpPr>
          <p:cNvPr id="595" name="TextBox 3"/>
          <p:cNvSpPr/>
          <p:nvPr/>
        </p:nvSpPr>
        <p:spPr>
          <a:xfrm>
            <a:off x="736920" y="1722960"/>
            <a:ext cx="10252800" cy="40536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A read can may be mapped to 0, 1 or more locations.</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Unmapped</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Uniquely mapped</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Multi mapped reads</a:t>
            </a:r>
            <a:endParaRPr b="0" lang="es-ES" sz="2000" spc="-1" strike="noStrike">
              <a:latin typeface="Arial"/>
            </a:endParaRPr>
          </a:p>
          <a:p>
            <a:pPr>
              <a:lnSpc>
                <a:spcPct val="100000"/>
              </a:lnSpc>
              <a:buNone/>
            </a:pP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When several locations are found, they can be subdivided in primary (best scoring) and secondary (lower and still good scores) alignment</a:t>
            </a:r>
            <a:endParaRPr b="0" lang="es-ES" sz="2000" spc="-1" strike="noStrike">
              <a:latin typeface="Arial"/>
            </a:endParaRPr>
          </a:p>
          <a:p>
            <a:pPr>
              <a:lnSpc>
                <a:spcPct val="100000"/>
              </a:lnSpc>
              <a:buNone/>
            </a:pP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We can choose to report</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All alignments</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All best alignments</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Random alignment of the best ones</a:t>
            </a:r>
            <a:endParaRPr b="0" lang="es-ES" sz="2000" spc="-1" strike="noStrike">
              <a:latin typeface="Arial"/>
            </a:endParaRPr>
          </a:p>
          <a:p>
            <a:pPr lvl="1" marL="800280" indent="-343080">
              <a:lnSpc>
                <a:spcPct val="100000"/>
              </a:lnSpc>
              <a:buClr>
                <a:srgbClr val="000000"/>
              </a:buClr>
              <a:buFont typeface="Courier New"/>
              <a:buChar char="o"/>
            </a:pPr>
            <a:r>
              <a:rPr b="0" lang="es-ES" sz="2000" spc="-1" strike="noStrike">
                <a:solidFill>
                  <a:srgbClr val="000000"/>
                </a:solidFill>
                <a:latin typeface="Franklin Gothic Book"/>
                <a:ea typeface="DejaVu Sans"/>
              </a:rPr>
              <a:t>All above a threshold</a:t>
            </a:r>
            <a:endParaRPr b="0" lang="es-ES" sz="2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407160" y="245160"/>
            <a:ext cx="11028600" cy="987120"/>
          </a:xfrm>
          <a:prstGeom prst="rect">
            <a:avLst/>
          </a:prstGeom>
          <a:noFill/>
          <a:ln w="0">
            <a:noFill/>
          </a:ln>
        </p:spPr>
        <p:txBody>
          <a:bodyPr lIns="0" rIns="0" tIns="0" bIns="0" anchor="b">
            <a:noAutofit/>
          </a:bodyPr>
          <a:p>
            <a:pPr>
              <a:lnSpc>
                <a:spcPct val="100000"/>
              </a:lnSpc>
              <a:buNone/>
            </a:pPr>
            <a:r>
              <a:rPr b="0" lang="en-US" sz="2800" spc="-1" strike="noStrike" cap="all">
                <a:solidFill>
                  <a:srgbClr val="404040"/>
                </a:solidFill>
                <a:latin typeface="Franklin Gothic Demi"/>
              </a:rPr>
              <a:t>Mapping redundancies</a:t>
            </a:r>
            <a:endParaRPr b="0" lang="es-ES" sz="2800" spc="-1" strike="noStrike">
              <a:latin typeface="Arial"/>
            </a:endParaRPr>
          </a:p>
        </p:txBody>
      </p:sp>
      <p:pic>
        <p:nvPicPr>
          <p:cNvPr id="597" name="Picture 2" descr=""/>
          <p:cNvPicPr/>
          <p:nvPr/>
        </p:nvPicPr>
        <p:blipFill>
          <a:blip r:embed="rId1"/>
          <a:srcRect l="5933" t="27046" r="10242" b="7572"/>
          <a:stretch/>
        </p:blipFill>
        <p:spPr>
          <a:xfrm>
            <a:off x="1260720" y="1187280"/>
            <a:ext cx="9196200" cy="4482000"/>
          </a:xfrm>
          <a:prstGeom prst="rect">
            <a:avLst/>
          </a:prstGeom>
          <a:ln w="0">
            <a:noFill/>
          </a:ln>
        </p:spPr>
      </p:pic>
      <p:sp>
        <p:nvSpPr>
          <p:cNvPr id="598" name="TextBox 3"/>
          <p:cNvSpPr/>
          <p:nvPr/>
        </p:nvSpPr>
        <p:spPr>
          <a:xfrm>
            <a:off x="9702000" y="4358880"/>
            <a:ext cx="2051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Mapping Quality</a:t>
            </a:r>
            <a:endParaRPr b="0" lang="es-ES" sz="1800" spc="-1" strike="noStrike">
              <a:latin typeface="Arial"/>
            </a:endParaRPr>
          </a:p>
        </p:txBody>
      </p:sp>
      <p:sp>
        <p:nvSpPr>
          <p:cNvPr id="599" name="TextBox 4"/>
          <p:cNvSpPr/>
          <p:nvPr/>
        </p:nvSpPr>
        <p:spPr>
          <a:xfrm>
            <a:off x="-206640" y="5966640"/>
            <a:ext cx="116539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Franklin Gothic Book"/>
                <a:ea typeface="DejaVu Sans"/>
              </a:rPr>
              <a:t>MQ=0 if the read maps with the same probability to several places in the genome -&gt; </a:t>
            </a:r>
            <a:endParaRPr b="0" lang="es-ES" sz="1800" spc="-1" strike="noStrike">
              <a:latin typeface="Arial"/>
            </a:endParaRPr>
          </a:p>
          <a:p>
            <a:pPr>
              <a:lnSpc>
                <a:spcPct val="100000"/>
              </a:lnSpc>
              <a:buNone/>
            </a:pPr>
            <a:r>
              <a:rPr b="1" lang="en-US" sz="1800" spc="-1" strike="noStrike">
                <a:solidFill>
                  <a:srgbClr val="000000"/>
                </a:solidFill>
                <a:latin typeface="Franklin Gothic Book"/>
                <a:ea typeface="DejaVu Sans"/>
              </a:rPr>
              <a:t>	</a:t>
            </a:r>
            <a:r>
              <a:rPr b="1" lang="en-US" sz="1800" spc="-1" strike="noStrike">
                <a:solidFill>
                  <a:srgbClr val="000000"/>
                </a:solidFill>
                <a:latin typeface="Franklin Gothic Book"/>
                <a:ea typeface="DejaVu Sans"/>
              </a:rPr>
              <a:t>	</a:t>
            </a:r>
            <a:r>
              <a:rPr b="1" lang="en-US" sz="1800" spc="-1" strike="noStrike">
                <a:solidFill>
                  <a:srgbClr val="000000"/>
                </a:solidFill>
                <a:latin typeface="Franklin Gothic Book"/>
                <a:ea typeface="DejaVu Sans"/>
              </a:rPr>
              <a:t>	</a:t>
            </a:r>
            <a:r>
              <a:rPr b="1" lang="en-US" sz="1800" spc="-1" strike="noStrike">
                <a:solidFill>
                  <a:srgbClr val="000000"/>
                </a:solidFill>
                <a:latin typeface="Franklin Gothic Book"/>
                <a:ea typeface="DejaVu Sans"/>
              </a:rPr>
              <a:t>	</a:t>
            </a:r>
            <a:r>
              <a:rPr b="1" lang="en-US" sz="1800" spc="-1" strike="noStrike">
                <a:solidFill>
                  <a:srgbClr val="000000"/>
                </a:solidFill>
                <a:latin typeface="Franklin Gothic Book"/>
                <a:ea typeface="DejaVu Sans"/>
              </a:rPr>
              <a:t>	</a:t>
            </a:r>
            <a:r>
              <a:rPr b="1" lang="en-US" sz="1800" spc="-1" strike="noStrike">
                <a:solidFill>
                  <a:srgbClr val="000000"/>
                </a:solidFill>
                <a:latin typeface="Franklin Gothic Book"/>
                <a:ea typeface="DejaVu Sans"/>
              </a:rPr>
              <a:t>the aligner assigns the read to one of them randomly</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0" name="Picture 2" descr=""/>
          <p:cNvPicPr/>
          <p:nvPr/>
        </p:nvPicPr>
        <p:blipFill>
          <a:blip r:embed="rId1"/>
          <a:srcRect l="6980" t="13591" r="11537" b="8220"/>
          <a:stretch/>
        </p:blipFill>
        <p:spPr>
          <a:xfrm>
            <a:off x="1011960" y="878760"/>
            <a:ext cx="8938800" cy="53611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1" name="Picture 2" descr=""/>
          <p:cNvPicPr/>
          <p:nvPr/>
        </p:nvPicPr>
        <p:blipFill>
          <a:blip r:embed="rId1"/>
          <a:srcRect l="3425" t="13197" r="11699" b="22709"/>
          <a:stretch/>
        </p:blipFill>
        <p:spPr>
          <a:xfrm>
            <a:off x="887760" y="1100880"/>
            <a:ext cx="9311760" cy="439344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2" name="Picture 2" descr=""/>
          <p:cNvPicPr/>
          <p:nvPr/>
        </p:nvPicPr>
        <p:blipFill>
          <a:blip r:embed="rId1"/>
          <a:srcRect l="1646" t="14233" r="1915" b="7443"/>
          <a:stretch/>
        </p:blipFill>
        <p:spPr>
          <a:xfrm>
            <a:off x="790200" y="976680"/>
            <a:ext cx="10581120" cy="53697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3" name="Picture 2" descr=""/>
          <p:cNvPicPr/>
          <p:nvPr/>
        </p:nvPicPr>
        <p:blipFill>
          <a:blip r:embed="rId1"/>
          <a:srcRect l="2130" t="14101" r="2480" b="8088"/>
          <a:stretch/>
        </p:blipFill>
        <p:spPr>
          <a:xfrm>
            <a:off x="843480" y="967680"/>
            <a:ext cx="10465560" cy="53344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4" name="Imagen 1" descr=""/>
          <p:cNvPicPr/>
          <p:nvPr/>
        </p:nvPicPr>
        <p:blipFill>
          <a:blip r:embed="rId1"/>
          <a:stretch/>
        </p:blipFill>
        <p:spPr>
          <a:xfrm>
            <a:off x="1680840" y="4581000"/>
            <a:ext cx="8685720" cy="1028880"/>
          </a:xfrm>
          <a:prstGeom prst="rect">
            <a:avLst/>
          </a:prstGeom>
          <a:ln w="0">
            <a:noFill/>
          </a:ln>
        </p:spPr>
      </p:pic>
      <p:sp>
        <p:nvSpPr>
          <p:cNvPr id="605" name="CuadroTexto 3"/>
          <p:cNvSpPr/>
          <p:nvPr/>
        </p:nvSpPr>
        <p:spPr>
          <a:xfrm>
            <a:off x="990000" y="1917000"/>
            <a:ext cx="10392120" cy="1004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000" spc="-1" strike="noStrike">
                <a:solidFill>
                  <a:srgbClr val="000000"/>
                </a:solidFill>
                <a:latin typeface="Franklin Gothic Book"/>
                <a:ea typeface="DejaVu Sans"/>
              </a:rPr>
              <a:t>Format designed to store information about alignments of NGS sequencing data</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n-GB" sz="2000" spc="-1" strike="noStrike">
                <a:solidFill>
                  <a:srgbClr val="000000"/>
                </a:solidFill>
                <a:latin typeface="Franklin Gothic Book"/>
                <a:ea typeface="DejaVu Sans"/>
              </a:rPr>
              <a:t>The file starts with a header followed by alignment records.</a:t>
            </a:r>
            <a:endParaRPr b="0" lang="es-ES" sz="2000" spc="-1" strike="noStrike">
              <a:latin typeface="Arial"/>
            </a:endParaRPr>
          </a:p>
        </p:txBody>
      </p:sp>
      <p:sp>
        <p:nvSpPr>
          <p:cNvPr id="606" name="CuadroTexto 4"/>
          <p:cNvSpPr/>
          <p:nvPr/>
        </p:nvSpPr>
        <p:spPr>
          <a:xfrm>
            <a:off x="1668600" y="3933000"/>
            <a:ext cx="9000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Provides information about the reference and the tool used to map the reads</a:t>
            </a:r>
            <a:endParaRPr b="0" lang="es-ES" sz="1800" spc="-1" strike="noStrike">
              <a:latin typeface="Arial"/>
            </a:endParaRPr>
          </a:p>
        </p:txBody>
      </p:sp>
      <p:sp>
        <p:nvSpPr>
          <p:cNvPr id="607" name="7 CuadroTexto"/>
          <p:cNvSpPr/>
          <p:nvPr/>
        </p:nvSpPr>
        <p:spPr>
          <a:xfrm>
            <a:off x="1608480" y="3337920"/>
            <a:ext cx="16275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Franklin Gothic Book"/>
                <a:ea typeface="DejaVu Sans"/>
              </a:rPr>
              <a:t>Header</a:t>
            </a:r>
            <a:endParaRPr b="0" lang="es-ES" sz="2800" spc="-1" strike="noStrike">
              <a:latin typeface="Arial"/>
            </a:endParaRPr>
          </a:p>
        </p:txBody>
      </p:sp>
      <p:sp>
        <p:nvSpPr>
          <p:cNvPr id="608" name="TextBox 2"/>
          <p:cNvSpPr/>
          <p:nvPr/>
        </p:nvSpPr>
        <p:spPr>
          <a:xfrm>
            <a:off x="4033800" y="6021360"/>
            <a:ext cx="5539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u="sng">
                <a:solidFill>
                  <a:srgbClr val="6eac1c"/>
                </a:solidFill>
                <a:uFillTx/>
                <a:latin typeface="Franklin Gothic Book"/>
                <a:ea typeface="DejaVu Sans"/>
                <a:hlinkClick r:id="rId2"/>
              </a:rPr>
              <a:t>http://samtools.github.io/hts-specs/SAMv1.pdf</a:t>
            </a:r>
            <a:r>
              <a:rPr b="0" lang="en-US" sz="1800" spc="-1" strike="noStrike">
                <a:solidFill>
                  <a:srgbClr val="000000"/>
                </a:solidFill>
                <a:latin typeface="Franklin Gothic Book"/>
                <a:ea typeface="DejaVu Sans"/>
              </a:rPr>
              <a:t> </a:t>
            </a:r>
            <a:endParaRPr b="0" lang="es-ES" sz="1800" spc="-1" strike="noStrike">
              <a:latin typeface="Arial"/>
            </a:endParaRPr>
          </a:p>
        </p:txBody>
      </p:sp>
      <p:sp>
        <p:nvSpPr>
          <p:cNvPr id="609"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2 CuadroTexto"/>
          <p:cNvSpPr/>
          <p:nvPr/>
        </p:nvSpPr>
        <p:spPr>
          <a:xfrm>
            <a:off x="660600" y="2245680"/>
            <a:ext cx="8848440" cy="1103760"/>
          </a:xfrm>
          <a:prstGeom prst="rect">
            <a:avLst/>
          </a:prstGeom>
          <a:noFill/>
          <a:ln w="0">
            <a:noFill/>
          </a:ln>
        </p:spPr>
        <p:style>
          <a:lnRef idx="0"/>
          <a:fillRef idx="0"/>
          <a:effectRef idx="0"/>
          <a:fontRef idx="minor"/>
        </p:style>
        <p:txBody>
          <a:bodyPr wrap="none" lIns="81720" rIns="81720" tIns="40680" bIns="40680" anchor="t">
            <a:noAutofit/>
          </a:bodyPr>
          <a:p>
            <a:pPr>
              <a:lnSpc>
                <a:spcPct val="100000"/>
              </a:lnSpc>
              <a:buNone/>
            </a:pPr>
            <a:r>
              <a:rPr b="0" lang="en-US" sz="800" spc="-1" strike="noStrike">
                <a:solidFill>
                  <a:srgbClr val="000000"/>
                </a:solidFill>
                <a:latin typeface="Courier New"/>
                <a:ea typeface="Courier New"/>
              </a:rPr>
              <a:t>1:497:R:-272+13M17D24M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113</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497</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37</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37M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15      100338662</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0</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CGGGTCTGACCTGAGGAGAACTGTGCTCCGCCTTCAG</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0;==-==9;&gt;&gt;&gt;&gt;&gt;=&gt;&gt;&gt;&gt;&gt;&gt;&gt;&gt;&gt;&gt;&gt;=&gt;&gt;&gt;&gt;&gt;&gt;&gt;&gt;&gt;&gt;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XT:A:U  NM:i:0  SM:i:37 AM:i:0  X0:i:1  X1:i:0  XM:i:0  XO:i:0  XG:i:0  MD:Z:37</a:t>
            </a:r>
            <a:endParaRPr b="0" lang="es-ES" sz="800" spc="-1" strike="noStrike">
              <a:latin typeface="Arial"/>
            </a:endParaRPr>
          </a:p>
          <a:p>
            <a:pPr>
              <a:lnSpc>
                <a:spcPct val="100000"/>
              </a:lnSpc>
              <a:buNone/>
            </a:pPr>
            <a:endParaRPr b="0" lang="es-ES" sz="800" spc="-1" strike="noStrike">
              <a:latin typeface="Arial"/>
            </a:endParaRPr>
          </a:p>
          <a:p>
            <a:pPr>
              <a:lnSpc>
                <a:spcPct val="100000"/>
              </a:lnSpc>
              <a:buNone/>
            </a:pPr>
            <a:r>
              <a:rPr b="0" lang="en-US" sz="800" spc="-1" strike="noStrike">
                <a:solidFill>
                  <a:srgbClr val="000000"/>
                </a:solidFill>
                <a:latin typeface="Courier New"/>
                <a:ea typeface="Courier New"/>
              </a:rPr>
              <a:t>19:20389:F:275+18M2D19M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99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17644</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0</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37M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       17919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314</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TATGACTGCTAATAATACCTACACATGTTAGAACCAT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&gt;&gt;&gt;&gt;&gt;&gt;&gt;&gt;&gt;&gt;&gt;&gt;&gt;&gt;&gt;&gt;&gt;&gt;&gt;&gt;&lt;&lt;&gt;&gt;&gt;&lt;&lt;&gt;&gt;4::&gt;&gt;:&lt;9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RG:Z:UM0098:1   XT:A:R  NM:i:0  SM:i:0  AM:i:0  X0:i:4  X1:i:0  XM:i:0  XO:i:0  XG:i:0  MD:Z:37</a:t>
            </a:r>
            <a:endParaRPr b="0" lang="es-ES" sz="800" spc="-1" strike="noStrike">
              <a:latin typeface="Arial"/>
            </a:endParaRPr>
          </a:p>
          <a:p>
            <a:pPr>
              <a:lnSpc>
                <a:spcPct val="100000"/>
              </a:lnSpc>
              <a:buNone/>
            </a:pPr>
            <a:endParaRPr b="0" lang="es-ES" sz="800" spc="-1" strike="noStrike">
              <a:latin typeface="Arial"/>
            </a:endParaRPr>
          </a:p>
          <a:p>
            <a:pPr>
              <a:lnSpc>
                <a:spcPct val="100000"/>
              </a:lnSpc>
              <a:buNone/>
            </a:pPr>
            <a:r>
              <a:rPr b="0" lang="en-US" sz="800" spc="-1" strike="noStrike">
                <a:solidFill>
                  <a:srgbClr val="000000"/>
                </a:solidFill>
                <a:latin typeface="Courier New"/>
                <a:ea typeface="Courier New"/>
              </a:rPr>
              <a:t>19:20389:F:275+18M2D19M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147</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17919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0</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18M2D19M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       17644</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-314</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GTAGTACCAACTGTAAGTCCTTATCTTCATACTTTGT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;44999;499&lt;8&lt;8&lt;&lt;&lt;8&lt;&lt;&gt;&lt;&lt;&lt;&lt;&gt;&lt;7&lt;;&lt;&lt;&lt;&gt;&gt;&lt;&lt;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XT:A:R  NM:i:2  SM:i:0  AM:i:0  X0:i:4  X1:i:0  XM:i:0  XO:i:1  XG:i:2  MD:Z:18^CA19</a:t>
            </a:r>
            <a:endParaRPr b="0" lang="es-ES" sz="800" spc="-1" strike="noStrike">
              <a:latin typeface="Arial"/>
            </a:endParaRPr>
          </a:p>
          <a:p>
            <a:pPr>
              <a:lnSpc>
                <a:spcPct val="100000"/>
              </a:lnSpc>
              <a:buNone/>
            </a:pPr>
            <a:endParaRPr b="0" lang="es-ES" sz="800" spc="-1" strike="noStrike">
              <a:latin typeface="Arial"/>
            </a:endParaRPr>
          </a:p>
          <a:p>
            <a:pPr>
              <a:lnSpc>
                <a:spcPct val="100000"/>
              </a:lnSpc>
              <a:buNone/>
            </a:pPr>
            <a:r>
              <a:rPr b="0" lang="en-US" sz="800" spc="-1" strike="noStrike">
                <a:solidFill>
                  <a:srgbClr val="000000"/>
                </a:solidFill>
                <a:latin typeface="Courier New"/>
                <a:ea typeface="Courier New"/>
              </a:rPr>
              <a:t>9:21597+10M2I25M:R:-209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83</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1</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21678</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0</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8M2I27M</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       21469</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-244</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CACCACATCACATATACCAAGCCTGGCTGTGTCTTCT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&lt;;9&lt;&lt;5&gt;&lt;&lt;&lt;&lt;&gt;&lt;&lt;&lt;&gt;&gt;&lt;&lt;&gt;&lt;&gt;&gt;&lt;9&gt;&gt;&lt;&gt;&gt;&gt;9&gt;&gt;&gt;&lt;&gt;</a:t>
            </a: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XT:A:R  NM:i:2  SM:i:0  AM:i:0  X0:i:5  X1:i:0  XM:i:0  XO:i:1  XG:i:2  MD:Z:35</a:t>
            </a:r>
            <a:endParaRPr b="0" lang="es-ES" sz="800" spc="-1" strike="noStrike">
              <a:latin typeface="Arial"/>
            </a:endParaRPr>
          </a:p>
          <a:p>
            <a:pPr>
              <a:lnSpc>
                <a:spcPct val="100000"/>
              </a:lnSpc>
              <a:buNone/>
            </a:pPr>
            <a:endParaRPr b="0" lang="es-ES" sz="800" spc="-1" strike="noStrike">
              <a:latin typeface="Arial"/>
            </a:endParaRPr>
          </a:p>
        </p:txBody>
      </p:sp>
      <p:sp>
        <p:nvSpPr>
          <p:cNvPr id="611" name="CuadroTexto 3"/>
          <p:cNvSpPr/>
          <p:nvPr/>
        </p:nvSpPr>
        <p:spPr>
          <a:xfrm>
            <a:off x="3012120" y="3965040"/>
            <a:ext cx="5943240" cy="2860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400" spc="-1" strike="noStrike">
                <a:solidFill>
                  <a:srgbClr val="000000"/>
                </a:solidFill>
                <a:latin typeface="Franklin Gothic Book"/>
                <a:ea typeface="DejaVu Sans"/>
              </a:rPr>
              <a:t>QNAME</a:t>
            </a:r>
            <a:r>
              <a:rPr b="0" lang="en-GB" sz="1400" spc="-1" strike="noStrike">
                <a:solidFill>
                  <a:srgbClr val="000000"/>
                </a:solidFill>
                <a:latin typeface="Franklin Gothic Book"/>
                <a:ea typeface="DejaVu Sans"/>
              </a:rPr>
              <a:t>: Query template/pair NAME</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FLAG</a:t>
            </a:r>
            <a:r>
              <a:rPr b="0" lang="en-GB" sz="1400" spc="-1" strike="noStrike">
                <a:solidFill>
                  <a:srgbClr val="000000"/>
                </a:solidFill>
                <a:latin typeface="Franklin Gothic Book"/>
                <a:ea typeface="DejaVu Sans"/>
              </a:rPr>
              <a:t>: bitwise FLAG </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RNAME</a:t>
            </a:r>
            <a:r>
              <a:rPr b="0" lang="en-GB" sz="1400" spc="-1" strike="noStrike">
                <a:solidFill>
                  <a:srgbClr val="000000"/>
                </a:solidFill>
                <a:latin typeface="Franklin Gothic Book"/>
                <a:ea typeface="DejaVu Sans"/>
              </a:rPr>
              <a:t>: Reference sequence NAME</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POS</a:t>
            </a:r>
            <a:r>
              <a:rPr b="0" lang="en-GB" sz="1400" spc="-1" strike="noStrike">
                <a:solidFill>
                  <a:srgbClr val="000000"/>
                </a:solidFill>
                <a:latin typeface="Franklin Gothic Book"/>
                <a:ea typeface="DejaVu Sans"/>
              </a:rPr>
              <a:t>: 1-based leftmost POSition/coordinate of clipped sequence</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MAPQ</a:t>
            </a:r>
            <a:r>
              <a:rPr b="0" lang="en-GB" sz="1400" spc="-1" strike="noStrike">
                <a:solidFill>
                  <a:srgbClr val="000000"/>
                </a:solidFill>
                <a:latin typeface="Franklin Gothic Book"/>
                <a:ea typeface="DejaVu Sans"/>
              </a:rPr>
              <a:t>: MAPping Quality (Phred-scaled)</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CIGAR</a:t>
            </a:r>
            <a:r>
              <a:rPr b="0" lang="en-GB" sz="1400" spc="-1" strike="noStrike">
                <a:solidFill>
                  <a:srgbClr val="000000"/>
                </a:solidFill>
                <a:latin typeface="Franklin Gothic Book"/>
                <a:ea typeface="DejaVu Sans"/>
              </a:rPr>
              <a:t>: extended CIGAR string</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MRNM</a:t>
            </a:r>
            <a:r>
              <a:rPr b="0" lang="en-GB" sz="1400" spc="-1" strike="noStrike">
                <a:solidFill>
                  <a:srgbClr val="000000"/>
                </a:solidFill>
                <a:latin typeface="Franklin Gothic Book"/>
                <a:ea typeface="DejaVu Sans"/>
              </a:rPr>
              <a:t>: Mate Reference sequence NaMe (‘=’ if same as RNAME)</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MPOS</a:t>
            </a:r>
            <a:r>
              <a:rPr b="0" lang="en-GB" sz="1400" spc="-1" strike="noStrike">
                <a:solidFill>
                  <a:srgbClr val="000000"/>
                </a:solidFill>
                <a:latin typeface="Franklin Gothic Book"/>
                <a:ea typeface="DejaVu Sans"/>
              </a:rPr>
              <a:t>: 1-based Mate POSistion </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LEN</a:t>
            </a:r>
            <a:r>
              <a:rPr b="0" lang="en-GB" sz="1400" spc="-1" strike="noStrike">
                <a:solidFill>
                  <a:srgbClr val="000000"/>
                </a:solidFill>
                <a:latin typeface="Franklin Gothic Book"/>
                <a:ea typeface="DejaVu Sans"/>
              </a:rPr>
              <a:t>: inferred Template LENgth (insert size) </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SEQ</a:t>
            </a:r>
            <a:r>
              <a:rPr b="0" lang="en-GB" sz="1400" spc="-1" strike="noStrike">
                <a:solidFill>
                  <a:srgbClr val="000000"/>
                </a:solidFill>
                <a:latin typeface="Franklin Gothic Book"/>
                <a:ea typeface="DejaVu Sans"/>
              </a:rPr>
              <a:t>: query SEQuence on the same strand as the reference</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QUAL</a:t>
            </a:r>
            <a:r>
              <a:rPr b="0" lang="en-GB" sz="1400" spc="-1" strike="noStrike">
                <a:solidFill>
                  <a:srgbClr val="000000"/>
                </a:solidFill>
                <a:latin typeface="Franklin Gothic Book"/>
                <a:ea typeface="DejaVu Sans"/>
              </a:rPr>
              <a:t>: query QUALity (ASCII-33 gives the Phred base quality)</a:t>
            </a:r>
            <a:endParaRPr b="0" lang="es-ES" sz="1400" spc="-1" strike="noStrike">
              <a:latin typeface="Arial"/>
            </a:endParaRPr>
          </a:p>
          <a:p>
            <a:pPr>
              <a:lnSpc>
                <a:spcPct val="100000"/>
              </a:lnSpc>
              <a:buNone/>
            </a:pPr>
            <a:r>
              <a:rPr b="1" lang="en-GB" sz="1400" spc="-1" strike="noStrike">
                <a:solidFill>
                  <a:srgbClr val="000000"/>
                </a:solidFill>
                <a:latin typeface="Franklin Gothic Book"/>
                <a:ea typeface="DejaVu Sans"/>
              </a:rPr>
              <a:t>OPT</a:t>
            </a:r>
            <a:r>
              <a:rPr b="0" lang="en-GB" sz="1400" spc="-1" strike="noStrike">
                <a:solidFill>
                  <a:srgbClr val="000000"/>
                </a:solidFill>
                <a:latin typeface="Franklin Gothic Book"/>
                <a:ea typeface="DejaVu Sans"/>
              </a:rPr>
              <a:t>: variable OPTional fields in the format TAG:VTYPE:VALUE</a:t>
            </a:r>
            <a:endParaRPr b="0" lang="es-ES" sz="1400" spc="-1" strike="noStrike">
              <a:latin typeface="Arial"/>
            </a:endParaRPr>
          </a:p>
          <a:p>
            <a:pPr>
              <a:lnSpc>
                <a:spcPct val="100000"/>
              </a:lnSpc>
              <a:buNone/>
            </a:pPr>
            <a:endParaRPr b="0" lang="es-ES" sz="1400" spc="-1" strike="noStrike">
              <a:latin typeface="Arial"/>
            </a:endParaRPr>
          </a:p>
        </p:txBody>
      </p:sp>
      <p:sp>
        <p:nvSpPr>
          <p:cNvPr id="612" name="6 CuadroTexto"/>
          <p:cNvSpPr/>
          <p:nvPr/>
        </p:nvSpPr>
        <p:spPr>
          <a:xfrm>
            <a:off x="331920" y="1490760"/>
            <a:ext cx="27460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000" spc="-1" strike="noStrike">
                <a:solidFill>
                  <a:srgbClr val="000000"/>
                </a:solidFill>
                <a:latin typeface="Franklin Gothic Book"/>
                <a:ea typeface="DejaVu Sans"/>
              </a:rPr>
              <a:t>Alignment Record</a:t>
            </a:r>
            <a:endParaRPr b="0" lang="es-ES" sz="2000" spc="-1" strike="noStrike">
              <a:latin typeface="Arial"/>
            </a:endParaRPr>
          </a:p>
        </p:txBody>
      </p:sp>
      <p:sp>
        <p:nvSpPr>
          <p:cNvPr id="613" name="1 CuadroTexto"/>
          <p:cNvSpPr/>
          <p:nvPr/>
        </p:nvSpPr>
        <p:spPr>
          <a:xfrm>
            <a:off x="2240280" y="3610080"/>
            <a:ext cx="15102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000" spc="-1" strike="noStrike">
                <a:solidFill>
                  <a:srgbClr val="000000"/>
                </a:solidFill>
                <a:latin typeface="Franklin Gothic Book"/>
                <a:ea typeface="DejaVu Sans"/>
              </a:rPr>
              <a:t>Columns:</a:t>
            </a:r>
            <a:endParaRPr b="0" lang="es-ES" sz="2000" spc="-1" strike="noStrike">
              <a:latin typeface="Arial"/>
            </a:endParaRPr>
          </a:p>
        </p:txBody>
      </p:sp>
      <p:sp>
        <p:nvSpPr>
          <p:cNvPr id="614"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
        <p:nvSpPr>
          <p:cNvPr id="615" name="6 CuadroTexto"/>
          <p:cNvSpPr/>
          <p:nvPr/>
        </p:nvSpPr>
        <p:spPr>
          <a:xfrm>
            <a:off x="660600" y="1844280"/>
            <a:ext cx="110286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1400" spc="-1" strike="noStrike">
                <a:solidFill>
                  <a:srgbClr val="000000"/>
                </a:solidFill>
                <a:latin typeface="Franklin Gothic Book"/>
                <a:ea typeface="DejaVu Sans"/>
              </a:rPr>
              <a:t>QNAME</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FLAG</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RNAME</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POS</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MAPQ</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CIGAR   MRNM MPOS</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LEN</a:t>
            </a:r>
            <a:r>
              <a:rPr b="1" lang="es-ES" sz="1400" spc="-1" strike="noStrike">
                <a:solidFill>
                  <a:srgbClr val="000000"/>
                </a:solidFill>
                <a:latin typeface="Franklin Gothic Book"/>
                <a:ea typeface="DejaVu Sans"/>
              </a:rPr>
              <a:t>	</a:t>
            </a:r>
            <a:r>
              <a:rPr b="1" lang="es-ES" sz="1400" spc="-1" strike="noStrike">
                <a:solidFill>
                  <a:srgbClr val="000000"/>
                </a:solidFill>
                <a:latin typeface="Franklin Gothic Book"/>
                <a:ea typeface="DejaVu Sans"/>
              </a:rPr>
              <a:t>SEQ</a:t>
            </a:r>
            <a:r>
              <a:rPr b="1" lang="es-ES" sz="1400" spc="-1" strike="noStrike">
                <a:solidFill>
                  <a:srgbClr val="000000"/>
                </a:solidFill>
                <a:latin typeface="Franklin Gothic Book"/>
                <a:ea typeface="DejaVu Sans"/>
              </a:rPr>
              <a:t>	</a:t>
            </a:r>
            <a:endParaRPr b="0" lang="es-ES" sz="1400" spc="-1" strike="noStrike">
              <a:latin typeface="Arial"/>
            </a:endParaRPr>
          </a:p>
        </p:txBody>
      </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path" presetID="42">
                                  <p:stCondLst>
                                    <p:cond delay="0"/>
                                  </p:stCondLst>
                                  <p:childTnLst>
                                    <p:animMotion origin="layout" path="M -4.16667E-006 -3.33333E-006 L -0.98854 0.00209 E">
                                      <p:cBhvr>
                                        <p:cTn id="118" dur="2000" fill="hold"/>
                                        <p:tgtEl>
                                          <p:spTgt spid="61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Rectángulo 77"/>
          <p:cNvSpPr/>
          <p:nvPr/>
        </p:nvSpPr>
        <p:spPr>
          <a:xfrm>
            <a:off x="1478160" y="2221200"/>
            <a:ext cx="914292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Franklin Gothic Book"/>
                <a:ea typeface="DejaVu Sans"/>
              </a:rPr>
              <a:t>If you think of a standard integer as being composed of 32 bits (0 or 1) then it would look like</a:t>
            </a:r>
            <a:endParaRPr b="0" lang="es-ES" sz="1600" spc="-1" strike="noStrike">
              <a:latin typeface="Arial"/>
            </a:endParaRPr>
          </a:p>
        </p:txBody>
      </p:sp>
      <p:grpSp>
        <p:nvGrpSpPr>
          <p:cNvPr id="617" name="Group 1"/>
          <p:cNvGrpSpPr/>
          <p:nvPr/>
        </p:nvGrpSpPr>
        <p:grpSpPr>
          <a:xfrm>
            <a:off x="1747440" y="2606040"/>
            <a:ext cx="7699680" cy="4071600"/>
            <a:chOff x="1747440" y="2606040"/>
            <a:chExt cx="7699680" cy="4071600"/>
          </a:xfrm>
        </p:grpSpPr>
        <p:sp>
          <p:nvSpPr>
            <p:cNvPr id="618" name="CuadroTexto 5"/>
            <p:cNvSpPr/>
            <p:nvPr/>
          </p:nvSpPr>
          <p:spPr>
            <a:xfrm>
              <a:off x="4793400" y="2632320"/>
              <a:ext cx="29030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Template having multiple segments</a:t>
              </a:r>
              <a:endParaRPr b="0" lang="es-ES" sz="1200" spc="-1" strike="noStrike">
                <a:latin typeface="Arial"/>
              </a:endParaRPr>
            </a:p>
          </p:txBody>
        </p:sp>
        <p:sp>
          <p:nvSpPr>
            <p:cNvPr id="619" name="CuadroTexto 6"/>
            <p:cNvSpPr/>
            <p:nvPr/>
          </p:nvSpPr>
          <p:spPr>
            <a:xfrm>
              <a:off x="4819320" y="2975400"/>
              <a:ext cx="255708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Each segment properly aligned</a:t>
              </a:r>
              <a:endParaRPr b="0" lang="es-ES" sz="1200" spc="-1" strike="noStrike">
                <a:latin typeface="Arial"/>
              </a:endParaRPr>
            </a:p>
          </p:txBody>
        </p:sp>
        <p:sp>
          <p:nvSpPr>
            <p:cNvPr id="620" name="CuadroTexto 7"/>
            <p:cNvSpPr/>
            <p:nvPr/>
          </p:nvSpPr>
          <p:spPr>
            <a:xfrm>
              <a:off x="4893840" y="3318480"/>
              <a:ext cx="172800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Segment unmapped</a:t>
              </a:r>
              <a:endParaRPr b="0" lang="es-ES" sz="1200" spc="-1" strike="noStrike">
                <a:latin typeface="Arial"/>
              </a:endParaRPr>
            </a:p>
          </p:txBody>
        </p:sp>
        <p:sp>
          <p:nvSpPr>
            <p:cNvPr id="621" name="CuadroTexto 8"/>
            <p:cNvSpPr/>
            <p:nvPr/>
          </p:nvSpPr>
          <p:spPr>
            <a:xfrm>
              <a:off x="4755960" y="3661560"/>
              <a:ext cx="333720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Next segment in the template unmapped</a:t>
              </a:r>
              <a:endParaRPr b="0" lang="es-ES" sz="1200" spc="-1" strike="noStrike">
                <a:latin typeface="Arial"/>
              </a:endParaRPr>
            </a:p>
          </p:txBody>
        </p:sp>
        <p:sp>
          <p:nvSpPr>
            <p:cNvPr id="622" name="CuadroTexto 9"/>
            <p:cNvSpPr/>
            <p:nvPr/>
          </p:nvSpPr>
          <p:spPr>
            <a:xfrm>
              <a:off x="4817880" y="4004280"/>
              <a:ext cx="259380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SEQ being reverse complement</a:t>
              </a:r>
              <a:endParaRPr b="0" lang="es-ES" sz="1200" spc="-1" strike="noStrike">
                <a:latin typeface="Arial"/>
              </a:endParaRPr>
            </a:p>
          </p:txBody>
        </p:sp>
        <p:sp>
          <p:nvSpPr>
            <p:cNvPr id="623" name="CuadroTexto 10"/>
            <p:cNvSpPr/>
            <p:nvPr/>
          </p:nvSpPr>
          <p:spPr>
            <a:xfrm>
              <a:off x="4632840" y="4347360"/>
              <a:ext cx="481428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SEQ of next segment in template being reverse complement</a:t>
              </a:r>
              <a:endParaRPr b="0" lang="es-ES" sz="1200" spc="-1" strike="noStrike">
                <a:latin typeface="Arial"/>
              </a:endParaRPr>
            </a:p>
          </p:txBody>
        </p:sp>
        <p:sp>
          <p:nvSpPr>
            <p:cNvPr id="624" name="CuadroTexto 11"/>
            <p:cNvSpPr/>
            <p:nvPr/>
          </p:nvSpPr>
          <p:spPr>
            <a:xfrm>
              <a:off x="4825800" y="4690440"/>
              <a:ext cx="24487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The first segment in template</a:t>
              </a:r>
              <a:endParaRPr b="0" lang="es-ES" sz="1200" spc="-1" strike="noStrike">
                <a:latin typeface="Arial"/>
              </a:endParaRPr>
            </a:p>
          </p:txBody>
        </p:sp>
        <p:sp>
          <p:nvSpPr>
            <p:cNvPr id="625" name="CuadroTexto 12"/>
            <p:cNvSpPr/>
            <p:nvPr/>
          </p:nvSpPr>
          <p:spPr>
            <a:xfrm>
              <a:off x="4828320" y="5033520"/>
              <a:ext cx="24260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The last segment in template</a:t>
              </a:r>
              <a:endParaRPr b="0" lang="es-ES" sz="1200" spc="-1" strike="noStrike">
                <a:latin typeface="Arial"/>
              </a:endParaRPr>
            </a:p>
          </p:txBody>
        </p:sp>
        <p:sp>
          <p:nvSpPr>
            <p:cNvPr id="626" name="CuadroTexto 13"/>
            <p:cNvSpPr/>
            <p:nvPr/>
          </p:nvSpPr>
          <p:spPr>
            <a:xfrm>
              <a:off x="4885200" y="5376600"/>
              <a:ext cx="180108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Secondary alignment</a:t>
              </a:r>
              <a:endParaRPr b="0" lang="es-ES" sz="1200" spc="-1" strike="noStrike">
                <a:latin typeface="Arial"/>
              </a:endParaRPr>
            </a:p>
          </p:txBody>
        </p:sp>
        <p:sp>
          <p:nvSpPr>
            <p:cNvPr id="627" name="CuadroTexto 14"/>
            <p:cNvSpPr/>
            <p:nvPr/>
          </p:nvSpPr>
          <p:spPr>
            <a:xfrm>
              <a:off x="4847400" y="5719320"/>
              <a:ext cx="22219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Not passing quality control</a:t>
              </a:r>
              <a:endParaRPr b="0" lang="es-ES" sz="1200" spc="-1" strike="noStrike">
                <a:latin typeface="Arial"/>
              </a:endParaRPr>
            </a:p>
          </p:txBody>
        </p:sp>
        <p:sp>
          <p:nvSpPr>
            <p:cNvPr id="628" name="CuadroTexto 15"/>
            <p:cNvSpPr/>
            <p:nvPr/>
          </p:nvSpPr>
          <p:spPr>
            <a:xfrm>
              <a:off x="4873680" y="6062400"/>
              <a:ext cx="19994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PCR or optical duplicate</a:t>
              </a:r>
              <a:endParaRPr b="0" lang="es-ES" sz="1200" spc="-1" strike="noStrike">
                <a:latin typeface="Arial"/>
              </a:endParaRPr>
            </a:p>
          </p:txBody>
        </p:sp>
        <p:sp>
          <p:nvSpPr>
            <p:cNvPr id="629" name="CuadroTexto 16"/>
            <p:cNvSpPr/>
            <p:nvPr/>
          </p:nvSpPr>
          <p:spPr>
            <a:xfrm>
              <a:off x="4854960" y="6405480"/>
              <a:ext cx="21607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200" spc="-1" strike="noStrike">
                  <a:solidFill>
                    <a:srgbClr val="000000"/>
                  </a:solidFill>
                  <a:latin typeface="Franklin Gothic Book"/>
                  <a:ea typeface="DejaVu Sans"/>
                </a:rPr>
                <a:t>Supplementary alignment</a:t>
              </a:r>
              <a:endParaRPr b="0" lang="es-ES" sz="1200" spc="-1" strike="noStrike">
                <a:latin typeface="Arial"/>
              </a:endParaRPr>
            </a:p>
          </p:txBody>
        </p:sp>
        <p:sp>
          <p:nvSpPr>
            <p:cNvPr id="630" name="Rectángulo 17"/>
            <p:cNvSpPr/>
            <p:nvPr/>
          </p:nvSpPr>
          <p:spPr>
            <a:xfrm>
              <a:off x="1747440" y="2606040"/>
              <a:ext cx="408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294" strike="noStrike">
                  <a:solidFill>
                    <a:srgbClr val="000000"/>
                  </a:solidFill>
                  <a:latin typeface="Franklin Gothic Book"/>
                  <a:ea typeface="DejaVu Sans"/>
                </a:rPr>
                <a:t>…</a:t>
              </a:r>
              <a:endParaRPr b="0" lang="es-ES" sz="1800" spc="-1" strike="noStrike">
                <a:latin typeface="Arial"/>
              </a:endParaRPr>
            </a:p>
          </p:txBody>
        </p:sp>
        <p:sp>
          <p:nvSpPr>
            <p:cNvPr id="631" name="CuadroTexto 20"/>
            <p:cNvSpPr/>
            <p:nvPr/>
          </p:nvSpPr>
          <p:spPr>
            <a:xfrm>
              <a:off x="197496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2" name="CuadroTexto 21"/>
            <p:cNvSpPr/>
            <p:nvPr/>
          </p:nvSpPr>
          <p:spPr>
            <a:xfrm>
              <a:off x="221004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3" name="CuadroTexto 22"/>
            <p:cNvSpPr/>
            <p:nvPr/>
          </p:nvSpPr>
          <p:spPr>
            <a:xfrm>
              <a:off x="244548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4" name="CuadroTexto 23"/>
            <p:cNvSpPr/>
            <p:nvPr/>
          </p:nvSpPr>
          <p:spPr>
            <a:xfrm>
              <a:off x="268092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5" name="CuadroTexto 24"/>
            <p:cNvSpPr/>
            <p:nvPr/>
          </p:nvSpPr>
          <p:spPr>
            <a:xfrm>
              <a:off x="291600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6" name="CuadroTexto 25"/>
            <p:cNvSpPr/>
            <p:nvPr/>
          </p:nvSpPr>
          <p:spPr>
            <a:xfrm>
              <a:off x="315144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7" name="CuadroTexto 26"/>
            <p:cNvSpPr/>
            <p:nvPr/>
          </p:nvSpPr>
          <p:spPr>
            <a:xfrm>
              <a:off x="338688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8" name="CuadroTexto 27"/>
            <p:cNvSpPr/>
            <p:nvPr/>
          </p:nvSpPr>
          <p:spPr>
            <a:xfrm>
              <a:off x="362196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39" name="CuadroTexto 28"/>
            <p:cNvSpPr/>
            <p:nvPr/>
          </p:nvSpPr>
          <p:spPr>
            <a:xfrm>
              <a:off x="385740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40" name="CuadroTexto 29"/>
            <p:cNvSpPr/>
            <p:nvPr/>
          </p:nvSpPr>
          <p:spPr>
            <a:xfrm>
              <a:off x="409284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41" name="CuadroTexto 30"/>
            <p:cNvSpPr/>
            <p:nvPr/>
          </p:nvSpPr>
          <p:spPr>
            <a:xfrm>
              <a:off x="432792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42" name="CuadroTexto 31"/>
            <p:cNvSpPr/>
            <p:nvPr/>
          </p:nvSpPr>
          <p:spPr>
            <a:xfrm>
              <a:off x="4563360" y="2606040"/>
              <a:ext cx="32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1</a:t>
              </a:r>
              <a:endParaRPr b="0" lang="es-ES" sz="1800" spc="-1" strike="noStrike">
                <a:latin typeface="Arial"/>
              </a:endParaRPr>
            </a:p>
          </p:txBody>
        </p:sp>
        <p:sp>
          <p:nvSpPr>
            <p:cNvPr id="643" name="Forma 33"/>
            <p:cNvSpPr/>
            <p:nvPr/>
          </p:nvSpPr>
          <p:spPr>
            <a:xfrm rot="10800000">
              <a:off x="4491360" y="2923560"/>
              <a:ext cx="514440" cy="19044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4" name="Forma 35"/>
            <p:cNvSpPr/>
            <p:nvPr/>
          </p:nvSpPr>
          <p:spPr>
            <a:xfrm rot="10800000">
              <a:off x="4255920" y="2923560"/>
              <a:ext cx="749880" cy="53352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5" name="Conector angular 37"/>
            <p:cNvSpPr/>
            <p:nvPr/>
          </p:nvSpPr>
          <p:spPr>
            <a:xfrm rot="10800000">
              <a:off x="4020840" y="2923200"/>
              <a:ext cx="984960" cy="87660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6" name="Conector angular 40"/>
            <p:cNvSpPr/>
            <p:nvPr/>
          </p:nvSpPr>
          <p:spPr>
            <a:xfrm rot="10800000">
              <a:off x="3785400" y="2923200"/>
              <a:ext cx="1220400" cy="121968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7" name="Conector angular 43"/>
            <p:cNvSpPr/>
            <p:nvPr/>
          </p:nvSpPr>
          <p:spPr>
            <a:xfrm rot="10800000">
              <a:off x="3549960" y="2923560"/>
              <a:ext cx="1455840" cy="156240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8" name="Conector angular 46"/>
            <p:cNvSpPr/>
            <p:nvPr/>
          </p:nvSpPr>
          <p:spPr>
            <a:xfrm rot="10800000">
              <a:off x="3314880" y="2923560"/>
              <a:ext cx="1690920" cy="190548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9" name="Conector angular 49"/>
            <p:cNvSpPr/>
            <p:nvPr/>
          </p:nvSpPr>
          <p:spPr>
            <a:xfrm rot="10800000">
              <a:off x="3079440" y="2923560"/>
              <a:ext cx="1926360" cy="224856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0" name="Conector angular 52"/>
            <p:cNvSpPr/>
            <p:nvPr/>
          </p:nvSpPr>
          <p:spPr>
            <a:xfrm rot="10800000">
              <a:off x="2844000" y="2923200"/>
              <a:ext cx="2161800" cy="259164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onector angular 55"/>
            <p:cNvSpPr/>
            <p:nvPr/>
          </p:nvSpPr>
          <p:spPr>
            <a:xfrm rot="10800000">
              <a:off x="2608920" y="2923200"/>
              <a:ext cx="2396880" cy="293472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2" name="Conector angular 69"/>
            <p:cNvSpPr/>
            <p:nvPr/>
          </p:nvSpPr>
          <p:spPr>
            <a:xfrm rot="10800000">
              <a:off x="2373480" y="2923560"/>
              <a:ext cx="2632320" cy="327744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3" name="Conector angular 72"/>
            <p:cNvSpPr/>
            <p:nvPr/>
          </p:nvSpPr>
          <p:spPr>
            <a:xfrm rot="10800000">
              <a:off x="2138040" y="2923560"/>
              <a:ext cx="2867760" cy="3620520"/>
            </a:xfrm>
            <a:prstGeom prst="bentConnector2">
              <a:avLst/>
            </a:prstGeom>
            <a:noFill/>
            <a:ln cap="rnd">
              <a:solidFill>
                <a:srgbClr val="1cade4"/>
              </a:solidFill>
              <a:roun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4" name="Conector recto 75"/>
            <p:cNvSpPr/>
            <p:nvPr/>
          </p:nvSpPr>
          <p:spPr>
            <a:xfrm flipH="1">
              <a:off x="4852080" y="2764080"/>
              <a:ext cx="153360" cy="360"/>
            </a:xfrm>
            <a:prstGeom prst="line">
              <a:avLst/>
            </a:prstGeom>
            <a:ln cap="rnd">
              <a:solidFill>
                <a:srgbClr val="1cade4"/>
              </a:solidFill>
              <a:round/>
            </a:ln>
          </p:spPr>
          <p:style>
            <a:lnRef idx="2">
              <a:schemeClr val="accent1"/>
            </a:lnRef>
            <a:fillRef idx="0">
              <a:schemeClr val="accent1"/>
            </a:fillRef>
            <a:effectRef idx="1">
              <a:schemeClr val="accent1"/>
            </a:effectRef>
            <a:fontRef idx="minor"/>
          </p:style>
        </p:sp>
        <p:sp>
          <p:nvSpPr>
            <p:cNvPr id="655" name="CuadroTexto 79"/>
            <p:cNvSpPr/>
            <p:nvPr/>
          </p:nvSpPr>
          <p:spPr>
            <a:xfrm>
              <a:off x="9075600" y="2970720"/>
              <a:ext cx="183600" cy="368280"/>
            </a:xfrm>
            <a:prstGeom prst="rect">
              <a:avLst/>
            </a:prstGeom>
            <a:noFill/>
            <a:ln w="0">
              <a:noFill/>
            </a:ln>
          </p:spPr>
          <p:style>
            <a:lnRef idx="0"/>
            <a:fillRef idx="0"/>
            <a:effectRef idx="0"/>
            <a:fontRef idx="minor"/>
          </p:style>
        </p:sp>
      </p:grpSp>
      <p:sp>
        <p:nvSpPr>
          <p:cNvPr id="656" name="56 CuadroTexto"/>
          <p:cNvSpPr/>
          <p:nvPr/>
        </p:nvSpPr>
        <p:spPr>
          <a:xfrm>
            <a:off x="676080" y="1818360"/>
            <a:ext cx="20862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000" spc="-1" strike="noStrike">
                <a:solidFill>
                  <a:srgbClr val="000000"/>
                </a:solidFill>
                <a:latin typeface="Franklin Gothic Book"/>
                <a:ea typeface="DejaVu Sans"/>
              </a:rPr>
              <a:t>FLAG Column</a:t>
            </a:r>
            <a:endParaRPr b="0" lang="es-ES" sz="2000" spc="-1" strike="noStrike">
              <a:latin typeface="Arial"/>
            </a:endParaRPr>
          </a:p>
        </p:txBody>
      </p:sp>
      <p:sp>
        <p:nvSpPr>
          <p:cNvPr id="657"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Picture 1" descr=""/>
          <p:cNvPicPr/>
          <p:nvPr/>
        </p:nvPicPr>
        <p:blipFill>
          <a:blip r:embed="rId1"/>
          <a:stretch/>
        </p:blipFill>
        <p:spPr>
          <a:xfrm>
            <a:off x="2847960" y="875520"/>
            <a:ext cx="7372800" cy="5795640"/>
          </a:xfrm>
          <a:prstGeom prst="rect">
            <a:avLst/>
          </a:prstGeom>
          <a:ln w="0">
            <a:noFill/>
          </a:ln>
        </p:spPr>
      </p:pic>
      <p:grpSp>
        <p:nvGrpSpPr>
          <p:cNvPr id="248" name="Group 5"/>
          <p:cNvGrpSpPr/>
          <p:nvPr/>
        </p:nvGrpSpPr>
        <p:grpSpPr>
          <a:xfrm>
            <a:off x="1905120" y="2272680"/>
            <a:ext cx="6199200" cy="4398480"/>
            <a:chOff x="1905120" y="2272680"/>
            <a:chExt cx="6199200" cy="4398480"/>
          </a:xfrm>
        </p:grpSpPr>
        <p:sp>
          <p:nvSpPr>
            <p:cNvPr id="249" name="Rectangle 3"/>
            <p:cNvSpPr/>
            <p:nvPr/>
          </p:nvSpPr>
          <p:spPr>
            <a:xfrm>
              <a:off x="1905120" y="2272680"/>
              <a:ext cx="6199200" cy="4398480"/>
            </a:xfrm>
            <a:prstGeom prst="rect">
              <a:avLst/>
            </a:prstGeom>
            <a:solidFill>
              <a:schemeClr val="tx2">
                <a:lumMod val="20000"/>
                <a:lumOff val="80000"/>
                <a:alpha val="51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250" name="TextBox 4"/>
            <p:cNvSpPr/>
            <p:nvPr/>
          </p:nvSpPr>
          <p:spPr>
            <a:xfrm>
              <a:off x="2045160" y="2272680"/>
              <a:ext cx="18248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Franklin Gothic Book"/>
                  <a:ea typeface="DejaVu Sans"/>
                </a:rPr>
                <a:t>NGS/ARRAYS</a:t>
              </a:r>
              <a:endParaRPr b="0" lang="es-ES" sz="1800" spc="-1" strike="noStrike">
                <a:latin typeface="Arial"/>
              </a:endParaRPr>
            </a:p>
          </p:txBody>
        </p:sp>
      </p:gr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2" presetSubtype="4">
                                  <p:stCondLst>
                                    <p:cond delay="0"/>
                                  </p:stCondLst>
                                  <p:childTnLst>
                                    <p:set>
                                      <p:cBhvr>
                                        <p:cTn id="14" dur="1" fill="hold">
                                          <p:stCondLst>
                                            <p:cond delay="0"/>
                                          </p:stCondLst>
                                        </p:cTn>
                                        <p:tgtEl>
                                          <p:spTgt spid="248"/>
                                        </p:tgtEl>
                                        <p:attrNameLst>
                                          <p:attrName>style.visibility</p:attrName>
                                        </p:attrNameLst>
                                      </p:cBhvr>
                                      <p:to>
                                        <p:strVal val="visible"/>
                                      </p:to>
                                    </p:set>
                                    <p:anim calcmode="lin" valueType="num">
                                      <p:cBhvr additive="repl">
                                        <p:cTn id="15" dur="500" fill="hold"/>
                                        <p:tgtEl>
                                          <p:spTgt spid="248"/>
                                        </p:tgtEl>
                                        <p:attrNameLst>
                                          <p:attrName>ppt_x</p:attrName>
                                        </p:attrNameLst>
                                      </p:cBhvr>
                                      <p:tavLst>
                                        <p:tav tm="0">
                                          <p:val>
                                            <p:strVal val="#ppt_x"/>
                                          </p:val>
                                        </p:tav>
                                        <p:tav tm="100000">
                                          <p:val>
                                            <p:strVal val="#ppt_x"/>
                                          </p:val>
                                        </p:tav>
                                      </p:tavLst>
                                    </p:anim>
                                    <p:anim calcmode="lin" valueType="num">
                                      <p:cBhvr additive="repl">
                                        <p:cTn id="16" dur="500" fill="hold"/>
                                        <p:tgtEl>
                                          <p:spTgt spid="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adroTexto 1"/>
          <p:cNvSpPr/>
          <p:nvPr/>
        </p:nvSpPr>
        <p:spPr>
          <a:xfrm>
            <a:off x="2743200" y="2270880"/>
            <a:ext cx="641700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Converting to a number</a:t>
            </a:r>
            <a:r>
              <a:rPr b="0" lang="en-GB" sz="1800" spc="-1" strike="noStrike">
                <a:solidFill>
                  <a:srgbClr val="000000"/>
                </a:solidFill>
                <a:latin typeface="Franklin Gothic Book"/>
                <a:ea typeface="DejaVu Sans"/>
              </a:rPr>
              <a:t>	</a:t>
            </a:r>
            <a:r>
              <a:rPr b="0" lang="en-GB" sz="1800" spc="-1" strike="noStrike">
                <a:solidFill>
                  <a:srgbClr val="000000"/>
                </a:solidFill>
                <a:latin typeface="Franklin Gothic Book"/>
                <a:ea typeface="DejaVu Sans"/>
              </a:rPr>
              <a:t>	</a:t>
            </a:r>
            <a:r>
              <a:rPr b="0" lang="en-GB" sz="1800" spc="-1" strike="noStrike">
                <a:solidFill>
                  <a:srgbClr val="000000"/>
                </a:solidFill>
                <a:latin typeface="Franklin Gothic Book"/>
                <a:ea typeface="DejaVu Sans"/>
              </a:rPr>
              <a:t>	</a:t>
            </a:r>
            <a:r>
              <a:rPr b="0" lang="en-GB" sz="1800" spc="-1" strike="noStrike">
                <a:solidFill>
                  <a:srgbClr val="000000"/>
                </a:solidFill>
                <a:latin typeface="Franklin Gothic Book"/>
                <a:ea typeface="DejaVu Sans"/>
              </a:rPr>
              <a:t>Information</a:t>
            </a:r>
            <a:endParaRPr b="0" lang="es-ES" sz="1800" spc="-1" strike="noStrike">
              <a:latin typeface="Arial"/>
            </a:endParaRPr>
          </a:p>
          <a:p>
            <a:pPr>
              <a:lnSpc>
                <a:spcPct val="100000"/>
              </a:lnSpc>
              <a:buNone/>
            </a:pPr>
            <a:r>
              <a:rPr b="0" lang="en-US" sz="1800" spc="-1" strike="noStrike">
                <a:solidFill>
                  <a:srgbClr val="000000"/>
                </a:solidFill>
                <a:latin typeface="Franklin Gothic Book"/>
                <a:ea typeface="DejaVu Sans"/>
              </a:rPr>
              <a:t> </a:t>
            </a:r>
            <a:endParaRPr b="0" lang="es-ES" sz="1800" spc="-1" strike="noStrike">
              <a:latin typeface="Arial"/>
            </a:endParaRPr>
          </a:p>
          <a:p>
            <a:pPr>
              <a:lnSpc>
                <a:spcPct val="100000"/>
              </a:lnSpc>
              <a:buNone/>
            </a:pPr>
            <a:r>
              <a:rPr b="0" lang="en-US" sz="1800" spc="-1" strike="noStrike">
                <a:solidFill>
                  <a:srgbClr val="000000"/>
                </a:solidFill>
                <a:latin typeface="Franklin Gothic Book"/>
                <a:ea typeface="DejaVu Sans"/>
              </a:rPr>
              <a:t>Bit 0 - false - add nothing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Single End</a:t>
            </a:r>
            <a:br>
              <a:rPr sz="1800"/>
            </a:br>
            <a:r>
              <a:rPr b="0" lang="en-US" sz="1800" spc="-1" strike="noStrike">
                <a:solidFill>
                  <a:srgbClr val="000000"/>
                </a:solidFill>
                <a:latin typeface="Franklin Gothic Book"/>
                <a:ea typeface="DejaVu Sans"/>
              </a:rPr>
              <a:t>Bit 1 - true - add 2**1 = 2</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Properly Aligned</a:t>
            </a:r>
            <a:br>
              <a:rPr sz="1800"/>
            </a:br>
            <a:r>
              <a:rPr b="0" lang="en-US" sz="1800" spc="-1" strike="noStrike">
                <a:solidFill>
                  <a:srgbClr val="000000"/>
                </a:solidFill>
                <a:latin typeface="Franklin Gothic Book"/>
                <a:ea typeface="DejaVu Sans"/>
              </a:rPr>
              <a:t>Bit 2 - false - add nothing</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Is Mapped</a:t>
            </a:r>
            <a:br>
              <a:rPr sz="1800"/>
            </a:br>
            <a:r>
              <a:rPr b="0" lang="en-US" sz="1800" spc="-1" strike="noStrike">
                <a:solidFill>
                  <a:srgbClr val="000000"/>
                </a:solidFill>
                <a:latin typeface="Franklin Gothic Book"/>
                <a:ea typeface="DejaVu Sans"/>
              </a:rPr>
              <a:t>Bit 3 - true - add 2**3 = 8</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NA</a:t>
            </a:r>
            <a:br>
              <a:rPr sz="1800"/>
            </a:br>
            <a:r>
              <a:rPr b="0" lang="en-US" sz="1800" spc="-1" strike="noStrike">
                <a:solidFill>
                  <a:srgbClr val="000000"/>
                </a:solidFill>
                <a:latin typeface="Franklin Gothic Book"/>
                <a:ea typeface="DejaVu Sans"/>
              </a:rPr>
              <a:t>Bit 4 - true - add 2**4 = 16</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	</a:t>
            </a:r>
            <a:r>
              <a:rPr b="0" lang="en-US" sz="1800" spc="-1" strike="noStrike">
                <a:solidFill>
                  <a:srgbClr val="000000"/>
                </a:solidFill>
                <a:latin typeface="Franklin Gothic Book"/>
                <a:ea typeface="DejaVu Sans"/>
              </a:rPr>
              <a:t>Reverse strand</a:t>
            </a:r>
            <a:br>
              <a:rPr sz="1800"/>
            </a:br>
            <a:br>
              <a:rPr sz="1800"/>
            </a:br>
            <a:r>
              <a:rPr b="0" lang="en-US" sz="1800" spc="-1" strike="noStrike">
                <a:solidFill>
                  <a:srgbClr val="000000"/>
                </a:solidFill>
                <a:latin typeface="Franklin Gothic Book"/>
                <a:ea typeface="DejaVu Sans"/>
              </a:rPr>
              <a:t>Bit pattern = 11010 = 16+8+2 = 26</a:t>
            </a:r>
            <a:br>
              <a:rPr sz="1800"/>
            </a:br>
            <a:br>
              <a:rPr sz="1800"/>
            </a:br>
            <a:r>
              <a:rPr b="0" lang="en-US" sz="1800" spc="-1" strike="noStrike">
                <a:solidFill>
                  <a:srgbClr val="000000"/>
                </a:solidFill>
                <a:latin typeface="Franklin Gothic Book"/>
                <a:ea typeface="DejaVu Sans"/>
              </a:rPr>
              <a:t>So the flag value would be 26.</a:t>
            </a:r>
            <a:endParaRPr b="0" lang="es-ES" sz="1800" spc="-1" strike="noStrike">
              <a:latin typeface="Arial"/>
            </a:endParaRPr>
          </a:p>
          <a:p>
            <a:pPr>
              <a:lnSpc>
                <a:spcPct val="100000"/>
              </a:lnSpc>
              <a:buNone/>
            </a:pPr>
            <a:endParaRPr b="0" lang="es-ES" sz="1800" spc="-1" strike="noStrike">
              <a:latin typeface="Arial"/>
            </a:endParaRPr>
          </a:p>
        </p:txBody>
      </p:sp>
      <p:sp>
        <p:nvSpPr>
          <p:cNvPr id="659"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
        <p:nvSpPr>
          <p:cNvPr id="660" name="56 CuadroTexto"/>
          <p:cNvSpPr/>
          <p:nvPr/>
        </p:nvSpPr>
        <p:spPr>
          <a:xfrm>
            <a:off x="676080" y="1818360"/>
            <a:ext cx="20862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000" spc="-1" strike="noStrike">
                <a:solidFill>
                  <a:srgbClr val="000000"/>
                </a:solidFill>
                <a:latin typeface="Franklin Gothic Book"/>
                <a:ea typeface="DejaVu Sans"/>
              </a:rPr>
              <a:t>FLAG Column</a:t>
            </a:r>
            <a:endParaRPr b="0" lang="es-ES" sz="2000" spc="-1" strike="noStrike">
              <a:latin typeface="Arial"/>
            </a:endParaRPr>
          </a:p>
        </p:txBody>
      </p:sp>
      <p:sp>
        <p:nvSpPr>
          <p:cNvPr id="661" name="Rectangle 3"/>
          <p:cNvSpPr/>
          <p:nvPr/>
        </p:nvSpPr>
        <p:spPr>
          <a:xfrm>
            <a:off x="2481120" y="5697720"/>
            <a:ext cx="66078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u="sng">
                <a:solidFill>
                  <a:srgbClr val="6eac1c"/>
                </a:solidFill>
                <a:uFillTx/>
                <a:latin typeface="Franklin Gothic Book"/>
                <a:ea typeface="DejaVu Sans"/>
                <a:hlinkClick r:id="rId1"/>
              </a:rPr>
              <a:t>https://broadinstitute.github.io/picard/explain-flags.html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2" name="Imagen 3" descr=""/>
          <p:cNvPicPr/>
          <p:nvPr/>
        </p:nvPicPr>
        <p:blipFill>
          <a:blip r:embed="rId1"/>
          <a:stretch/>
        </p:blipFill>
        <p:spPr>
          <a:xfrm>
            <a:off x="2285640" y="2836440"/>
            <a:ext cx="7111080" cy="799200"/>
          </a:xfrm>
          <a:prstGeom prst="rect">
            <a:avLst/>
          </a:prstGeom>
          <a:ln w="0">
            <a:noFill/>
          </a:ln>
        </p:spPr>
      </p:pic>
      <p:sp>
        <p:nvSpPr>
          <p:cNvPr id="663" name="Rectángulo 4"/>
          <p:cNvSpPr/>
          <p:nvPr/>
        </p:nvSpPr>
        <p:spPr>
          <a:xfrm>
            <a:off x="4495320" y="3755880"/>
            <a:ext cx="23612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POS: 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CIGAR: 3M1I3M1D5M</a:t>
            </a:r>
            <a:endParaRPr b="0" lang="es-ES" sz="1800" spc="-1" strike="noStrike">
              <a:latin typeface="Arial"/>
            </a:endParaRPr>
          </a:p>
        </p:txBody>
      </p:sp>
      <p:sp>
        <p:nvSpPr>
          <p:cNvPr id="664" name="CuadroTexto 5"/>
          <p:cNvSpPr/>
          <p:nvPr/>
        </p:nvSpPr>
        <p:spPr>
          <a:xfrm>
            <a:off x="2531520" y="4427640"/>
            <a:ext cx="6289200" cy="2220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Franklin Gothic Book"/>
                <a:ea typeface="DejaVu Sans"/>
              </a:rPr>
              <a:t>M</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alignment match (can be a sequence match or mismatch)</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I</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insertion to the reference</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D</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deletion from the reference</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N</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skipped region from the reference</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S</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soft clipping (clipped sequences present in SEQ)</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H</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hard clipping (clipped sequences NOT present in SEQ)</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P</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padding (silent deletion from padded reference)</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sequence match</a:t>
            </a:r>
            <a:endParaRPr b="0" lang="es-ES" sz="1400" spc="-1" strike="noStrike">
              <a:latin typeface="Arial"/>
            </a:endParaRPr>
          </a:p>
          <a:p>
            <a:pPr>
              <a:lnSpc>
                <a:spcPct val="100000"/>
              </a:lnSpc>
              <a:buNone/>
            </a:pPr>
            <a:r>
              <a:rPr b="0" lang="en-US" sz="1400" spc="-1" strike="noStrike">
                <a:solidFill>
                  <a:srgbClr val="000000"/>
                </a:solidFill>
                <a:latin typeface="Franklin Gothic Book"/>
                <a:ea typeface="DejaVu Sans"/>
              </a:rPr>
              <a:t>X</a:t>
            </a:r>
            <a:r>
              <a:rPr b="0" lang="en-GB" sz="1400" spc="-1" strike="noStrike">
                <a:solidFill>
                  <a:srgbClr val="000000"/>
                </a:solidFill>
                <a:latin typeface="Franklin Gothic Book"/>
                <a:ea typeface="DejaVu Sans"/>
              </a:rPr>
              <a:t>	</a:t>
            </a:r>
            <a:r>
              <a:rPr b="0" lang="en-US" sz="1400" spc="-1" strike="noStrike">
                <a:solidFill>
                  <a:srgbClr val="000000"/>
                </a:solidFill>
                <a:latin typeface="Franklin Gothic Book"/>
                <a:ea typeface="DejaVu Sans"/>
              </a:rPr>
              <a:t>sequence mismatch</a:t>
            </a:r>
            <a:endParaRPr b="0" lang="es-ES" sz="1400" spc="-1" strike="noStrike">
              <a:latin typeface="Arial"/>
            </a:endParaRPr>
          </a:p>
          <a:p>
            <a:pPr>
              <a:lnSpc>
                <a:spcPct val="100000"/>
              </a:lnSpc>
              <a:buNone/>
            </a:pPr>
            <a:endParaRPr b="0" lang="es-ES" sz="1400" spc="-1" strike="noStrike">
              <a:latin typeface="Arial"/>
            </a:endParaRPr>
          </a:p>
        </p:txBody>
      </p:sp>
      <p:sp>
        <p:nvSpPr>
          <p:cNvPr id="665" name="CuadroTexto 6"/>
          <p:cNvSpPr/>
          <p:nvPr/>
        </p:nvSpPr>
        <p:spPr>
          <a:xfrm>
            <a:off x="1500120" y="2407680"/>
            <a:ext cx="9191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The CIGAR Line explains how is the alignment between segment and template</a:t>
            </a:r>
            <a:endParaRPr b="0" lang="es-ES" sz="1800" spc="-1" strike="noStrike">
              <a:latin typeface="Arial"/>
            </a:endParaRPr>
          </a:p>
        </p:txBody>
      </p:sp>
      <p:sp>
        <p:nvSpPr>
          <p:cNvPr id="666" name="9 CuadroTexto"/>
          <p:cNvSpPr/>
          <p:nvPr/>
        </p:nvSpPr>
        <p:spPr>
          <a:xfrm>
            <a:off x="208800" y="1949400"/>
            <a:ext cx="29199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000" spc="-1" strike="noStrike">
                <a:solidFill>
                  <a:srgbClr val="000000"/>
                </a:solidFill>
                <a:latin typeface="Franklin Gothic Book"/>
                <a:ea typeface="DejaVu Sans"/>
              </a:rPr>
              <a:t>CIGAR Line Column</a:t>
            </a:r>
            <a:endParaRPr b="0" lang="es-ES" sz="2000" spc="-1" strike="noStrike">
              <a:latin typeface="Arial"/>
            </a:endParaRPr>
          </a:p>
        </p:txBody>
      </p:sp>
      <p:sp>
        <p:nvSpPr>
          <p:cNvPr id="667"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Picture 4" descr=""/>
          <p:cNvPicPr/>
          <p:nvPr/>
        </p:nvPicPr>
        <p:blipFill>
          <a:blip r:embed="rId1"/>
          <a:stretch/>
        </p:blipFill>
        <p:spPr>
          <a:xfrm>
            <a:off x="6226560" y="987480"/>
            <a:ext cx="5891400" cy="5366520"/>
          </a:xfrm>
          <a:prstGeom prst="rect">
            <a:avLst/>
          </a:prstGeom>
          <a:ln w="0">
            <a:noFill/>
          </a:ln>
        </p:spPr>
      </p:pic>
      <p:sp>
        <p:nvSpPr>
          <p:cNvPr id="669"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SAM/BAM Format</a:t>
            </a:r>
            <a:endParaRPr b="0" lang="es-ES" sz="2800" spc="-1" strike="noStrike">
              <a:latin typeface="Arial"/>
            </a:endParaRPr>
          </a:p>
        </p:txBody>
      </p:sp>
      <p:sp>
        <p:nvSpPr>
          <p:cNvPr id="670" name="9 CuadroTexto"/>
          <p:cNvSpPr/>
          <p:nvPr/>
        </p:nvSpPr>
        <p:spPr>
          <a:xfrm>
            <a:off x="183600" y="1838160"/>
            <a:ext cx="2206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000" spc="-1" strike="noStrike">
                <a:solidFill>
                  <a:srgbClr val="000000"/>
                </a:solidFill>
                <a:latin typeface="Franklin Gothic Book"/>
                <a:ea typeface="DejaVu Sans"/>
              </a:rPr>
              <a:t>TAGs Columns</a:t>
            </a:r>
            <a:endParaRPr b="0" lang="es-ES" sz="2000" spc="-1" strike="noStrike">
              <a:latin typeface="Arial"/>
            </a:endParaRPr>
          </a:p>
        </p:txBody>
      </p:sp>
      <p:pic>
        <p:nvPicPr>
          <p:cNvPr id="671" name="Picture 3" descr=""/>
          <p:cNvPicPr/>
          <p:nvPr/>
        </p:nvPicPr>
        <p:blipFill>
          <a:blip r:embed="rId2"/>
          <a:stretch/>
        </p:blipFill>
        <p:spPr>
          <a:xfrm>
            <a:off x="425880" y="2238120"/>
            <a:ext cx="6013080" cy="4082400"/>
          </a:xfrm>
          <a:prstGeom prst="rect">
            <a:avLst/>
          </a:prstGeom>
          <a:ln w="0">
            <a:noFill/>
          </a:ln>
        </p:spPr>
      </p:pic>
      <p:sp>
        <p:nvSpPr>
          <p:cNvPr id="672" name="Rectangle 5"/>
          <p:cNvSpPr/>
          <p:nvPr/>
        </p:nvSpPr>
        <p:spPr>
          <a:xfrm>
            <a:off x="3375360" y="6400800"/>
            <a:ext cx="5149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u="sng">
                <a:solidFill>
                  <a:srgbClr val="6eac1c"/>
                </a:solidFill>
                <a:uFillTx/>
                <a:latin typeface="Franklin Gothic Book"/>
                <a:ea typeface="DejaVu Sans"/>
                <a:hlinkClick r:id="rId3"/>
              </a:rPr>
              <a:t>https://samtools.github.io/hts-specs/SAMtags.pdf</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3" name="Group 1"/>
          <p:cNvGrpSpPr/>
          <p:nvPr/>
        </p:nvGrpSpPr>
        <p:grpSpPr>
          <a:xfrm>
            <a:off x="1519560" y="1768320"/>
            <a:ext cx="8639640" cy="4657680"/>
            <a:chOff x="1519560" y="1768320"/>
            <a:chExt cx="8639640" cy="4657680"/>
          </a:xfrm>
        </p:grpSpPr>
        <p:grpSp>
          <p:nvGrpSpPr>
            <p:cNvPr id="674" name="Agrupar 2"/>
            <p:cNvGrpSpPr/>
            <p:nvPr/>
          </p:nvGrpSpPr>
          <p:grpSpPr>
            <a:xfrm>
              <a:off x="1519560" y="1768320"/>
              <a:ext cx="7487640" cy="4657680"/>
              <a:chOff x="1519560" y="1768320"/>
              <a:chExt cx="7487640" cy="4657680"/>
            </a:xfrm>
          </p:grpSpPr>
          <p:grpSp>
            <p:nvGrpSpPr>
              <p:cNvPr id="675" name="6 Diagrama"/>
              <p:cNvGrpSpPr/>
              <p:nvPr/>
            </p:nvGrpSpPr>
            <p:grpSpPr>
              <a:xfrm>
                <a:off x="1519560" y="1768320"/>
                <a:ext cx="6551640" cy="3878640"/>
                <a:chOff x="1519560" y="1768320"/>
                <a:chExt cx="6551640" cy="3878640"/>
              </a:xfrm>
            </p:grpSpPr>
            <p:sp>
              <p:nvSpPr>
                <p:cNvPr id="676" name=""/>
                <p:cNvSpPr/>
                <p:nvPr/>
              </p:nvSpPr>
              <p:spPr>
                <a:xfrm>
                  <a:off x="1519560" y="1768320"/>
                  <a:ext cx="6551640" cy="3878640"/>
                </a:xfrm>
                <a:prstGeom prst="rect">
                  <a:avLst/>
                </a:prstGeom>
                <a:noFill/>
                <a:ln w="0">
                  <a:noFill/>
                </a:ln>
              </p:spPr>
              <p:style>
                <a:lnRef idx="0"/>
                <a:fillRef idx="0"/>
                <a:effectRef idx="0"/>
                <a:fontRef idx="minor"/>
              </p:style>
            </p:sp>
            <p:sp>
              <p:nvSpPr>
                <p:cNvPr id="677" name=""/>
                <p:cNvSpPr/>
                <p:nvPr/>
              </p:nvSpPr>
              <p:spPr>
                <a:xfrm>
                  <a:off x="1591560" y="17683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678" name=""/>
                <p:cNvSpPr/>
                <p:nvPr/>
              </p:nvSpPr>
              <p:spPr>
                <a:xfrm>
                  <a:off x="1879560" y="256356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679" name=""/>
                <p:cNvSpPr/>
                <p:nvPr/>
              </p:nvSpPr>
              <p:spPr>
                <a:xfrm>
                  <a:off x="2743560" y="3359160"/>
                  <a:ext cx="4261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680" name=""/>
                <p:cNvSpPr/>
                <p:nvPr/>
              </p:nvSpPr>
              <p:spPr>
                <a:xfrm>
                  <a:off x="3175560" y="4154400"/>
                  <a:ext cx="4468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681" name=""/>
                <p:cNvSpPr/>
                <p:nvPr/>
              </p:nvSpPr>
              <p:spPr>
                <a:xfrm>
                  <a:off x="4034880" y="4949640"/>
                  <a:ext cx="4036320" cy="697320"/>
                </a:xfrm>
                <a:prstGeom prst="roundRect">
                  <a:avLst>
                    <a:gd name="adj" fmla="val 10000"/>
                  </a:avLst>
                </a:prstGeom>
                <a:solidFill>
                  <a:srgbClr val="800000">
                    <a:alpha val="20000"/>
                  </a:srgbClr>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682" name=""/>
                <p:cNvSpPr/>
                <p:nvPr/>
              </p:nvSpPr>
              <p:spPr>
                <a:xfrm>
                  <a:off x="4903920" y="227844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683" name=""/>
                <p:cNvSpPr/>
                <p:nvPr/>
              </p:nvSpPr>
              <p:spPr>
                <a:xfrm>
                  <a:off x="5623920" y="307368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684" name=""/>
                <p:cNvSpPr/>
                <p:nvPr/>
              </p:nvSpPr>
              <p:spPr>
                <a:xfrm>
                  <a:off x="6199920" y="38574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685" name=""/>
                <p:cNvSpPr/>
                <p:nvPr/>
              </p:nvSpPr>
              <p:spPr>
                <a:xfrm>
                  <a:off x="6847920" y="4660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686" name="Agrupar 5"/>
              <p:cNvGrpSpPr/>
              <p:nvPr/>
            </p:nvGrpSpPr>
            <p:grpSpPr>
              <a:xfrm>
                <a:off x="4572720" y="5728680"/>
                <a:ext cx="4434480" cy="697320"/>
                <a:chOff x="4572720" y="5728680"/>
                <a:chExt cx="4434480" cy="697320"/>
              </a:xfrm>
            </p:grpSpPr>
            <p:sp>
              <p:nvSpPr>
                <p:cNvPr id="687" name="Rectángulo redondeado 7"/>
                <p:cNvSpPr/>
                <p:nvPr/>
              </p:nvSpPr>
              <p:spPr>
                <a:xfrm>
                  <a:off x="4572720" y="5728680"/>
                  <a:ext cx="443448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88" name="Rectángulo 8"/>
                <p:cNvSpPr/>
                <p:nvPr/>
              </p:nvSpPr>
              <p:spPr>
                <a:xfrm>
                  <a:off x="4822560" y="57492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Farther Statistical Analysis</a:t>
                  </a:r>
                  <a:endParaRPr b="0" lang="es-ES" sz="2300" spc="-1" strike="noStrike">
                    <a:latin typeface="Arial"/>
                  </a:endParaRPr>
                </a:p>
              </p:txBody>
            </p:sp>
          </p:grpSp>
          <p:grpSp>
            <p:nvGrpSpPr>
              <p:cNvPr id="689" name="Agrupar 9"/>
              <p:cNvGrpSpPr/>
              <p:nvPr/>
            </p:nvGrpSpPr>
            <p:grpSpPr>
              <a:xfrm>
                <a:off x="6806160" y="5440680"/>
                <a:ext cx="473040" cy="452880"/>
                <a:chOff x="6806160" y="5440680"/>
                <a:chExt cx="473040" cy="452880"/>
              </a:xfrm>
            </p:grpSpPr>
            <p:sp>
              <p:nvSpPr>
                <p:cNvPr id="690" name="Flecha abajo 10"/>
                <p:cNvSpPr/>
                <p:nvPr/>
              </p:nvSpPr>
              <p:spPr>
                <a:xfrm>
                  <a:off x="6826320" y="544068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691" name="Flecha abajo 4"/>
                <p:cNvSpPr/>
                <p:nvPr/>
              </p:nvSpPr>
              <p:spPr>
                <a:xfrm>
                  <a:off x="6806160" y="5440680"/>
                  <a:ext cx="248760" cy="340560"/>
                </a:xfrm>
                <a:prstGeom prst="rect">
                  <a:avLst/>
                </a:prstGeom>
                <a:noFill/>
                <a:ln w="0">
                  <a:noFill/>
                </a:ln>
              </p:spPr>
              <p:style>
                <a:lnRef idx="0"/>
                <a:fillRef idx="0"/>
                <a:effectRef idx="0"/>
                <a:fontRef idx="minor"/>
              </p:style>
            </p:sp>
          </p:grpSp>
        </p:grpSp>
        <p:grpSp>
          <p:nvGrpSpPr>
            <p:cNvPr id="692" name="13 Grupo"/>
            <p:cNvGrpSpPr/>
            <p:nvPr/>
          </p:nvGrpSpPr>
          <p:grpSpPr>
            <a:xfrm>
              <a:off x="6364440" y="2560320"/>
              <a:ext cx="3794760" cy="697320"/>
              <a:chOff x="6364440" y="2560320"/>
              <a:chExt cx="3794760" cy="697320"/>
            </a:xfrm>
          </p:grpSpPr>
          <p:sp>
            <p:nvSpPr>
              <p:cNvPr id="693" name="17 Rectángulo redondeado"/>
              <p:cNvSpPr/>
              <p:nvPr/>
            </p:nvSpPr>
            <p:spPr>
              <a:xfrm>
                <a:off x="6364440" y="2560320"/>
                <a:ext cx="379476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694" name="18 Rectángulo"/>
              <p:cNvSpPr/>
              <p:nvPr/>
            </p:nvSpPr>
            <p:spPr>
              <a:xfrm>
                <a:off x="6382080" y="25808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695" name="14 Grupo"/>
            <p:cNvGrpSpPr/>
            <p:nvPr/>
          </p:nvGrpSpPr>
          <p:grpSpPr>
            <a:xfrm>
              <a:off x="6610320" y="3070440"/>
              <a:ext cx="452880" cy="452880"/>
              <a:chOff x="6610320" y="3070440"/>
              <a:chExt cx="452880" cy="452880"/>
            </a:xfrm>
          </p:grpSpPr>
          <p:sp>
            <p:nvSpPr>
              <p:cNvPr id="696" name="15 Flecha abajo"/>
              <p:cNvSpPr/>
              <p:nvPr/>
            </p:nvSpPr>
            <p:spPr>
              <a:xfrm>
                <a:off x="6610320" y="307044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697" name="Flecha abajo 6"/>
              <p:cNvSpPr/>
              <p:nvPr/>
            </p:nvSpPr>
            <p:spPr>
              <a:xfrm>
                <a:off x="6712200" y="3070440"/>
                <a:ext cx="248760" cy="340560"/>
              </a:xfrm>
              <a:prstGeom prst="rect">
                <a:avLst/>
              </a:prstGeom>
              <a:noFill/>
              <a:ln w="0">
                <a:noFill/>
              </a:ln>
            </p:spPr>
            <p:style>
              <a:lnRef idx="0"/>
              <a:fillRef idx="0"/>
              <a:effectRef idx="0"/>
              <a:fontRef idx="minor"/>
            </p:style>
          </p:sp>
        </p:grpSp>
        <p:grpSp>
          <p:nvGrpSpPr>
            <p:cNvPr id="698" name="19 Grupo"/>
            <p:cNvGrpSpPr/>
            <p:nvPr/>
          </p:nvGrpSpPr>
          <p:grpSpPr>
            <a:xfrm>
              <a:off x="7136280" y="3070440"/>
              <a:ext cx="452880" cy="1216800"/>
              <a:chOff x="7136280" y="3070440"/>
              <a:chExt cx="452880" cy="1216800"/>
            </a:xfrm>
          </p:grpSpPr>
          <p:sp>
            <p:nvSpPr>
              <p:cNvPr id="699" name="20 Flecha abajo"/>
              <p:cNvSpPr/>
              <p:nvPr/>
            </p:nvSpPr>
            <p:spPr>
              <a:xfrm>
                <a:off x="7136280" y="307044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700" name="Flecha abajo 6"/>
              <p:cNvSpPr/>
              <p:nvPr/>
            </p:nvSpPr>
            <p:spPr>
              <a:xfrm>
                <a:off x="7238160" y="3070440"/>
                <a:ext cx="248760" cy="915480"/>
              </a:xfrm>
              <a:prstGeom prst="rect">
                <a:avLst/>
              </a:prstGeom>
              <a:noFill/>
              <a:ln w="0">
                <a:noFill/>
              </a:ln>
            </p:spPr>
            <p:style>
              <a:lnRef idx="0"/>
              <a:fillRef idx="0"/>
              <a:effectRef idx="0"/>
              <a:fontRef idx="minor"/>
            </p:style>
          </p:sp>
        </p:grpSp>
        <p:grpSp>
          <p:nvGrpSpPr>
            <p:cNvPr id="701" name="22 Grupo"/>
            <p:cNvGrpSpPr/>
            <p:nvPr/>
          </p:nvGrpSpPr>
          <p:grpSpPr>
            <a:xfrm>
              <a:off x="7695720" y="3070440"/>
              <a:ext cx="452880" cy="1937160"/>
              <a:chOff x="7695720" y="3070440"/>
              <a:chExt cx="452880" cy="1937160"/>
            </a:xfrm>
          </p:grpSpPr>
          <p:sp>
            <p:nvSpPr>
              <p:cNvPr id="702" name="23 Flecha abajo"/>
              <p:cNvSpPr/>
              <p:nvPr/>
            </p:nvSpPr>
            <p:spPr>
              <a:xfrm>
                <a:off x="7695720" y="307044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703" name="Flecha abajo 6"/>
              <p:cNvSpPr/>
              <p:nvPr/>
            </p:nvSpPr>
            <p:spPr>
              <a:xfrm>
                <a:off x="7797600" y="3070440"/>
                <a:ext cx="248760" cy="1457280"/>
              </a:xfrm>
              <a:prstGeom prst="rect">
                <a:avLst/>
              </a:prstGeom>
              <a:noFill/>
              <a:ln w="0">
                <a:noFill/>
              </a:ln>
            </p:spPr>
            <p:style>
              <a:lnRef idx="0"/>
              <a:fillRef idx="0"/>
              <a:effectRef idx="0"/>
              <a:fontRef idx="minor"/>
            </p:style>
          </p:sp>
        </p:grpSp>
        <p:grpSp>
          <p:nvGrpSpPr>
            <p:cNvPr id="704" name="25 Grupo"/>
            <p:cNvGrpSpPr/>
            <p:nvPr/>
          </p:nvGrpSpPr>
          <p:grpSpPr>
            <a:xfrm>
              <a:off x="8239320" y="3070440"/>
              <a:ext cx="452880" cy="2677680"/>
              <a:chOff x="8239320" y="3070440"/>
              <a:chExt cx="452880" cy="2677680"/>
            </a:xfrm>
          </p:grpSpPr>
          <p:sp>
            <p:nvSpPr>
              <p:cNvPr id="705" name="26 Flecha abajo"/>
              <p:cNvSpPr/>
              <p:nvPr/>
            </p:nvSpPr>
            <p:spPr>
              <a:xfrm>
                <a:off x="8239320" y="307044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706" name="Flecha abajo 6"/>
              <p:cNvSpPr/>
              <p:nvPr/>
            </p:nvSpPr>
            <p:spPr>
              <a:xfrm>
                <a:off x="8341200" y="3070440"/>
                <a:ext cx="248760" cy="2014560"/>
              </a:xfrm>
              <a:prstGeom prst="rect">
                <a:avLst/>
              </a:prstGeom>
              <a:noFill/>
              <a:ln w="0">
                <a:noFill/>
              </a:ln>
            </p:spPr>
            <p:style>
              <a:lnRef idx="0"/>
              <a:fillRef idx="0"/>
              <a:effectRef idx="0"/>
              <a:fontRef idx="minor"/>
            </p:style>
          </p:sp>
        </p:grpSp>
      </p:grpSp>
      <p:sp>
        <p:nvSpPr>
          <p:cNvPr id="707" name="PlaceHolder 1"/>
          <p:cNvSpPr>
            <a:spLocks noGrp="1"/>
          </p:cNvSpPr>
          <p:nvPr>
            <p:ph type="title"/>
          </p:nvPr>
        </p:nvSpPr>
        <p:spPr>
          <a:xfrm>
            <a:off x="576360" y="730080"/>
            <a:ext cx="11028960" cy="986400"/>
          </a:xfrm>
          <a:prstGeom prst="rect">
            <a:avLst/>
          </a:prstGeom>
          <a:noFill/>
          <a:ln w="0">
            <a:noFill/>
          </a:ln>
        </p:spPr>
        <p:txBody>
          <a:bodyPr lIns="0" rIns="0" tIns="0" bIns="0" anchor="ctr">
            <a:normAutofit/>
          </a:bodyPr>
          <a:p>
            <a:pPr>
              <a:lnSpc>
                <a:spcPct val="100000"/>
              </a:lnSpc>
              <a:buNone/>
            </a:pPr>
            <a:r>
              <a:rPr b="1" lang="en-GB" sz="4000" spc="-1" strike="noStrike" cap="all">
                <a:solidFill>
                  <a:srgbClr val="404040"/>
                </a:solidFill>
                <a:latin typeface="Calibri"/>
              </a:rPr>
              <a:t>NGS Analysis WorkFlow</a:t>
            </a:r>
            <a:endParaRPr b="0" lang="es-ES" sz="4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CuadroTexto 2"/>
          <p:cNvSpPr/>
          <p:nvPr/>
        </p:nvSpPr>
        <p:spPr>
          <a:xfrm>
            <a:off x="2209680" y="1828800"/>
            <a:ext cx="8228520" cy="4903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2200" spc="-1" strike="noStrike">
                <a:solidFill>
                  <a:srgbClr val="000000"/>
                </a:solidFill>
                <a:latin typeface="Franklin Gothic Book"/>
                <a:ea typeface="DejaVu Sans"/>
              </a:rPr>
              <a:t>GOAL</a:t>
            </a:r>
            <a:r>
              <a:rPr b="0" lang="en-GB" sz="2200" spc="-1" strike="noStrike">
                <a:solidFill>
                  <a:srgbClr val="000000"/>
                </a:solidFill>
                <a:latin typeface="Franklin Gothic Book"/>
                <a:ea typeface="DejaVu Sans"/>
              </a:rPr>
              <a:t>: Identify new unknown features</a:t>
            </a:r>
            <a:endParaRPr b="0" lang="es-ES" sz="2200" spc="-1" strike="noStrike">
              <a:latin typeface="Arial"/>
            </a:endParaRPr>
          </a:p>
          <a:p>
            <a:pPr>
              <a:lnSpc>
                <a:spcPct val="100000"/>
              </a:lnSpc>
              <a:buNone/>
            </a:pPr>
            <a:endParaRPr b="0" lang="es-ES" sz="2200" spc="-1" strike="noStrike">
              <a:latin typeface="Arial"/>
            </a:endParaRPr>
          </a:p>
          <a:p>
            <a:pPr>
              <a:lnSpc>
                <a:spcPct val="100000"/>
              </a:lnSpc>
              <a:buNone/>
            </a:pPr>
            <a:r>
              <a:rPr b="1" lang="en-GB" sz="2200" spc="-1" strike="noStrike">
                <a:solidFill>
                  <a:srgbClr val="000000"/>
                </a:solidFill>
                <a:latin typeface="Franklin Gothic Book"/>
                <a:ea typeface="DejaVu Sans"/>
              </a:rPr>
              <a:t>HOW</a:t>
            </a:r>
            <a:r>
              <a:rPr b="0" lang="en-GB" sz="2200" spc="-1" strike="noStrike">
                <a:solidFill>
                  <a:srgbClr val="000000"/>
                </a:solidFill>
                <a:latin typeface="Franklin Gothic Book"/>
                <a:ea typeface="DejaVu Sans"/>
              </a:rPr>
              <a:t>?:</a:t>
            </a:r>
            <a:endParaRPr b="0" lang="es-ES" sz="2200" spc="-1" strike="noStrike">
              <a:latin typeface="Arial"/>
            </a:endParaRPr>
          </a:p>
          <a:p>
            <a:pPr marL="457200">
              <a:lnSpc>
                <a:spcPct val="100000"/>
              </a:lnSpc>
              <a:spcAft>
                <a:spcPts val="1199"/>
              </a:spcAft>
              <a:buNone/>
            </a:pPr>
            <a:r>
              <a:rPr b="0" lang="en-GB" sz="2200" spc="-1" strike="noStrike">
                <a:solidFill>
                  <a:srgbClr val="000000"/>
                </a:solidFill>
                <a:latin typeface="Franklin Gothic Book"/>
                <a:ea typeface="DejaVu Sans"/>
              </a:rPr>
              <a:t>Each type of feature requires a specific algorithm to detect it.</a:t>
            </a:r>
            <a:endParaRPr b="0" lang="es-ES" sz="2200" spc="-1" strike="noStrike">
              <a:latin typeface="Arial"/>
            </a:endParaRPr>
          </a:p>
          <a:p>
            <a:pPr marL="457200">
              <a:lnSpc>
                <a:spcPct val="100000"/>
              </a:lnSpc>
              <a:spcAft>
                <a:spcPts val="1199"/>
              </a:spcAft>
              <a:buNone/>
            </a:pPr>
            <a:r>
              <a:rPr b="0" lang="en-GB" sz="2200" spc="-1" strike="noStrike">
                <a:solidFill>
                  <a:srgbClr val="000000"/>
                </a:solidFill>
                <a:latin typeface="Franklin Gothic Book"/>
                <a:ea typeface="DejaVu Sans"/>
              </a:rPr>
              <a:t>The algorithm may depend on the protocol used to extract your sample</a:t>
            </a:r>
            <a:endParaRPr b="0" lang="es-ES" sz="2200" spc="-1" strike="noStrike">
              <a:latin typeface="Arial"/>
            </a:endParaRPr>
          </a:p>
          <a:p>
            <a:pPr marL="457200">
              <a:lnSpc>
                <a:spcPct val="100000"/>
              </a:lnSpc>
              <a:spcAft>
                <a:spcPts val="1199"/>
              </a:spcAft>
              <a:buNone/>
            </a:pPr>
            <a:r>
              <a:rPr b="0" lang="en-GB" sz="2200" spc="-1" strike="noStrike">
                <a:solidFill>
                  <a:srgbClr val="000000"/>
                </a:solidFill>
                <a:latin typeface="Franklin Gothic Book"/>
                <a:ea typeface="DejaVu Sans"/>
              </a:rPr>
              <a:t>	</a:t>
            </a:r>
            <a:r>
              <a:rPr b="0" lang="en-GB" sz="2200" spc="-1" strike="noStrike">
                <a:solidFill>
                  <a:srgbClr val="000000"/>
                </a:solidFill>
                <a:latin typeface="Franklin Gothic Book"/>
                <a:ea typeface="DejaVu Sans"/>
              </a:rPr>
              <a:t>All algorithms are based on:</a:t>
            </a:r>
            <a:endParaRPr b="0" lang="es-ES" sz="2200" spc="-1" strike="noStrike">
              <a:latin typeface="Arial"/>
            </a:endParaRPr>
          </a:p>
          <a:p>
            <a:pPr lvl="2" marL="914400" indent="-216000">
              <a:lnSpc>
                <a:spcPct val="100000"/>
              </a:lnSpc>
              <a:buClr>
                <a:srgbClr val="000000"/>
              </a:buClr>
              <a:buFont typeface="Lucida Grande"/>
              <a:buChar char="-"/>
            </a:pPr>
            <a:r>
              <a:rPr b="0" lang="en-GB" sz="2200" spc="-1" strike="noStrike">
                <a:solidFill>
                  <a:srgbClr val="000000"/>
                </a:solidFill>
                <a:latin typeface="Franklin Gothic Book"/>
                <a:ea typeface="DejaVu Sans"/>
              </a:rPr>
              <a:t>Analysis of the level of enrichment of the feature </a:t>
            </a:r>
            <a:endParaRPr b="0" lang="es-ES" sz="2200" spc="-1" strike="noStrike">
              <a:latin typeface="Arial"/>
            </a:endParaRPr>
          </a:p>
          <a:p>
            <a:pPr lvl="2" marL="914400" indent="-216000">
              <a:lnSpc>
                <a:spcPct val="100000"/>
              </a:lnSpc>
              <a:buClr>
                <a:srgbClr val="000000"/>
              </a:buClr>
              <a:buFont typeface="Lucida Grande"/>
              <a:buChar char="-"/>
            </a:pPr>
            <a:r>
              <a:rPr b="0" lang="en-GB" sz="2200" spc="-1" strike="noStrike">
                <a:solidFill>
                  <a:srgbClr val="000000"/>
                </a:solidFill>
                <a:latin typeface="Franklin Gothic Book"/>
                <a:ea typeface="DejaVu Sans"/>
              </a:rPr>
              <a:t>Analysis of the compatibility of the region identified with the typical characteristics of the feature we want to detect: Is it compatible with a miRNA or mRNA or TF binding site structure? </a:t>
            </a:r>
            <a:endParaRPr b="0" lang="es-ES" sz="2200" spc="-1" strike="noStrike">
              <a:latin typeface="Arial"/>
            </a:endParaRPr>
          </a:p>
        </p:txBody>
      </p:sp>
      <p:sp>
        <p:nvSpPr>
          <p:cNvPr id="709"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Detection by enrichment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0" name="Picture 2" descr="https://pods.iplantcollaborative.org/wiki/download/attachments/10659468/IGV_shot.png?version=1&amp;modificationDate=1378750481000"/>
          <p:cNvPicPr/>
          <p:nvPr/>
        </p:nvPicPr>
        <p:blipFill>
          <a:blip r:embed="rId1"/>
          <a:srcRect l="15012" t="0" r="0" b="0"/>
          <a:stretch/>
        </p:blipFill>
        <p:spPr>
          <a:xfrm>
            <a:off x="3346920" y="1628640"/>
            <a:ext cx="6856200" cy="4535280"/>
          </a:xfrm>
          <a:prstGeom prst="rect">
            <a:avLst/>
          </a:prstGeom>
          <a:ln w="0">
            <a:noFill/>
          </a:ln>
        </p:spPr>
      </p:pic>
      <p:pic>
        <p:nvPicPr>
          <p:cNvPr id="711" name="Picture 2" descr="https://pods.iplantcollaborative.org/wiki/download/attachments/10659468/IGV_shot.png?version=1&amp;modificationDate=1378750481000"/>
          <p:cNvPicPr/>
          <p:nvPr/>
        </p:nvPicPr>
        <p:blipFill>
          <a:blip r:embed="rId2"/>
          <a:srcRect l="15012" t="0" r="0" b="21952"/>
          <a:stretch/>
        </p:blipFill>
        <p:spPr>
          <a:xfrm>
            <a:off x="3346920" y="1628640"/>
            <a:ext cx="6856200" cy="3539520"/>
          </a:xfrm>
          <a:prstGeom prst="rect">
            <a:avLst/>
          </a:prstGeom>
          <a:ln w="0">
            <a:noFill/>
          </a:ln>
        </p:spPr>
      </p:pic>
      <p:sp>
        <p:nvSpPr>
          <p:cNvPr id="712" name="2 CuadroTexto"/>
          <p:cNvSpPr/>
          <p:nvPr/>
        </p:nvSpPr>
        <p:spPr>
          <a:xfrm>
            <a:off x="1579680" y="3604680"/>
            <a:ext cx="194904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3200" spc="-1" strike="noStrike">
                <a:solidFill>
                  <a:srgbClr val="000000"/>
                </a:solidFill>
                <a:latin typeface="Franklin Gothic Book"/>
                <a:ea typeface="DejaVu Sans"/>
              </a:rPr>
              <a:t>RNA-Seq</a:t>
            </a:r>
            <a:endParaRPr b="0" lang="es-ES" sz="3200" spc="-1" strike="noStrike">
              <a:latin typeface="Arial"/>
            </a:endParaRPr>
          </a:p>
        </p:txBody>
      </p:sp>
      <p:sp>
        <p:nvSpPr>
          <p:cNvPr id="713" name="CuadroTexto 5"/>
          <p:cNvSpPr/>
          <p:nvPr/>
        </p:nvSpPr>
        <p:spPr>
          <a:xfrm>
            <a:off x="4846320" y="6165360"/>
            <a:ext cx="3526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ea typeface="DejaVu Sans"/>
              </a:rPr>
              <a:t>Tools: TopHat2 + Cufflinks, …</a:t>
            </a:r>
            <a:endParaRPr b="0" lang="es-ES" sz="1800" spc="-1" strike="noStrike">
              <a:latin typeface="Arial"/>
            </a:endParaRPr>
          </a:p>
        </p:txBody>
      </p:sp>
      <p:sp>
        <p:nvSpPr>
          <p:cNvPr id="714"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Detection by enrichment</a:t>
            </a:r>
            <a:endParaRPr b="0" lang="es-ES" sz="2800" spc="-1" strike="noStrike">
              <a:latin typeface="Arial"/>
            </a:endParaRPr>
          </a:p>
        </p:txBody>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22" presetSubtype="1">
                                  <p:stCondLst>
                                    <p:cond delay="0"/>
                                  </p:stCondLst>
                                  <p:childTnLst>
                                    <p:set>
                                      <p:cBhvr>
                                        <p:cTn id="124" dur="1" fill="hold">
                                          <p:stCondLst>
                                            <p:cond delay="0"/>
                                          </p:stCondLst>
                                        </p:cTn>
                                        <p:tgtEl>
                                          <p:spTgt spid="710"/>
                                        </p:tgtEl>
                                        <p:attrNameLst>
                                          <p:attrName>style.visibility</p:attrName>
                                        </p:attrNameLst>
                                      </p:cBhvr>
                                      <p:to>
                                        <p:strVal val="visible"/>
                                      </p:to>
                                    </p:set>
                                    <p:animEffect filter="wipe(up)" transition="in">
                                      <p:cBhvr additive="repl">
                                        <p:cTn id="125"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5" name="Picture 2" descr="http://bfg.oxfordjournals.org/content/9/5-6/466/F1.large.jpg"/>
          <p:cNvPicPr/>
          <p:nvPr/>
        </p:nvPicPr>
        <p:blipFill>
          <a:blip r:embed="rId1"/>
          <a:stretch/>
        </p:blipFill>
        <p:spPr>
          <a:xfrm>
            <a:off x="3711960" y="1890720"/>
            <a:ext cx="4383360" cy="4361040"/>
          </a:xfrm>
          <a:prstGeom prst="rect">
            <a:avLst/>
          </a:prstGeom>
          <a:ln w="0">
            <a:noFill/>
          </a:ln>
        </p:spPr>
      </p:pic>
      <p:sp>
        <p:nvSpPr>
          <p:cNvPr id="716" name="2 CuadroTexto"/>
          <p:cNvSpPr/>
          <p:nvPr/>
        </p:nvSpPr>
        <p:spPr>
          <a:xfrm>
            <a:off x="1781640" y="3213000"/>
            <a:ext cx="20023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3200" spc="-1" strike="noStrike">
                <a:solidFill>
                  <a:srgbClr val="000000"/>
                </a:solidFill>
                <a:latin typeface="Franklin Gothic Book"/>
                <a:ea typeface="DejaVu Sans"/>
              </a:rPr>
              <a:t>Chip-Seq</a:t>
            </a:r>
            <a:endParaRPr b="0" lang="es-ES" sz="3200" spc="-1" strike="noStrike">
              <a:latin typeface="Arial"/>
            </a:endParaRPr>
          </a:p>
        </p:txBody>
      </p:sp>
      <p:sp>
        <p:nvSpPr>
          <p:cNvPr id="717" name="4 CuadroTexto"/>
          <p:cNvSpPr/>
          <p:nvPr/>
        </p:nvSpPr>
        <p:spPr>
          <a:xfrm>
            <a:off x="4893120" y="6453360"/>
            <a:ext cx="2578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Tools: MACS, PICS, …</a:t>
            </a:r>
            <a:endParaRPr b="0" lang="es-ES" sz="1800" spc="-1" strike="noStrike">
              <a:latin typeface="Arial"/>
            </a:endParaRPr>
          </a:p>
        </p:txBody>
      </p:sp>
      <p:sp>
        <p:nvSpPr>
          <p:cNvPr id="718"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Detection by enrichment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US" sz="2800" spc="-1" strike="noStrike" cap="all">
                <a:solidFill>
                  <a:srgbClr val="404040"/>
                </a:solidFill>
                <a:latin typeface="Franklin Gothic Demi"/>
              </a:rPr>
              <a:t>Data formats</a:t>
            </a:r>
            <a:endParaRPr b="0" lang="es-ES" sz="2800" spc="-1" strike="noStrike">
              <a:latin typeface="Arial"/>
            </a:endParaRPr>
          </a:p>
        </p:txBody>
      </p:sp>
      <p:pic>
        <p:nvPicPr>
          <p:cNvPr id="720" name="Imagen 4" descr=""/>
          <p:cNvPicPr/>
          <p:nvPr/>
        </p:nvPicPr>
        <p:blipFill>
          <a:blip r:embed="rId1"/>
          <a:srcRect l="0" t="12636" r="0" b="0"/>
          <a:stretch/>
        </p:blipFill>
        <p:spPr>
          <a:xfrm>
            <a:off x="1818360" y="1689120"/>
            <a:ext cx="8542800" cy="4800240"/>
          </a:xfrm>
          <a:prstGeom prst="rect">
            <a:avLst/>
          </a:prstGeom>
          <a:ln w="0">
            <a:noFill/>
          </a:ln>
        </p:spPr>
      </p:pic>
      <p:grpSp>
        <p:nvGrpSpPr>
          <p:cNvPr id="721" name="Group 7"/>
          <p:cNvGrpSpPr/>
          <p:nvPr/>
        </p:nvGrpSpPr>
        <p:grpSpPr>
          <a:xfrm>
            <a:off x="2949840" y="3969720"/>
            <a:ext cx="7229160" cy="2218680"/>
            <a:chOff x="2949840" y="3969720"/>
            <a:chExt cx="7229160" cy="2218680"/>
          </a:xfrm>
        </p:grpSpPr>
        <p:sp>
          <p:nvSpPr>
            <p:cNvPr id="722" name="Elipse 1"/>
            <p:cNvSpPr/>
            <p:nvPr/>
          </p:nvSpPr>
          <p:spPr>
            <a:xfrm>
              <a:off x="2949840" y="4138560"/>
              <a:ext cx="2299320" cy="843840"/>
            </a:xfrm>
            <a:prstGeom prst="ellipse">
              <a:avLst/>
            </a:prstGeom>
            <a:noFill/>
            <a:ln w="38100">
              <a:solidFill>
                <a:srgbClr val="62a39f"/>
              </a:solidFill>
              <a:round/>
            </a:ln>
          </p:spPr>
          <p:style>
            <a:lnRef idx="0"/>
            <a:fillRef idx="0"/>
            <a:effectRef idx="0"/>
            <a:fontRef idx="minor"/>
          </p:style>
        </p:sp>
        <p:sp>
          <p:nvSpPr>
            <p:cNvPr id="723" name="Elipse 3"/>
            <p:cNvSpPr/>
            <p:nvPr/>
          </p:nvSpPr>
          <p:spPr>
            <a:xfrm>
              <a:off x="3758400" y="5344560"/>
              <a:ext cx="2299320" cy="843840"/>
            </a:xfrm>
            <a:prstGeom prst="ellipse">
              <a:avLst/>
            </a:prstGeom>
            <a:noFill/>
            <a:ln w="38100">
              <a:solidFill>
                <a:srgbClr val="62a39f"/>
              </a:solidFill>
              <a:round/>
            </a:ln>
          </p:spPr>
          <p:style>
            <a:lnRef idx="0"/>
            <a:fillRef idx="0"/>
            <a:effectRef idx="0"/>
            <a:fontRef idx="minor"/>
          </p:style>
        </p:sp>
        <p:sp>
          <p:nvSpPr>
            <p:cNvPr id="724" name="Elipse 5"/>
            <p:cNvSpPr/>
            <p:nvPr/>
          </p:nvSpPr>
          <p:spPr>
            <a:xfrm>
              <a:off x="6763320" y="5338080"/>
              <a:ext cx="2299320" cy="843840"/>
            </a:xfrm>
            <a:prstGeom prst="ellipse">
              <a:avLst/>
            </a:prstGeom>
            <a:noFill/>
            <a:ln w="38100">
              <a:solidFill>
                <a:srgbClr val="62a39f"/>
              </a:solidFill>
              <a:round/>
            </a:ln>
          </p:spPr>
          <p:style>
            <a:lnRef idx="0"/>
            <a:fillRef idx="0"/>
            <a:effectRef idx="0"/>
            <a:fontRef idx="minor"/>
          </p:style>
        </p:sp>
        <p:sp>
          <p:nvSpPr>
            <p:cNvPr id="725" name="Elipse 6"/>
            <p:cNvSpPr/>
            <p:nvPr/>
          </p:nvSpPr>
          <p:spPr>
            <a:xfrm>
              <a:off x="7879680" y="3969720"/>
              <a:ext cx="2299320" cy="843840"/>
            </a:xfrm>
            <a:prstGeom prst="ellipse">
              <a:avLst/>
            </a:prstGeom>
            <a:noFill/>
            <a:ln w="38100">
              <a:solidFill>
                <a:srgbClr val="62a39f"/>
              </a:solidFill>
              <a:round/>
            </a:ln>
          </p:spPr>
          <p:style>
            <a:lnRef idx="0"/>
            <a:fillRef idx="0"/>
            <a:effectRef idx="0"/>
            <a:fontRef idx="minor"/>
          </p:style>
        </p:sp>
      </p:grpSp>
      <p:sp>
        <p:nvSpPr>
          <p:cNvPr id="726" name="Elipse 6"/>
          <p:cNvSpPr/>
          <p:nvPr/>
        </p:nvSpPr>
        <p:spPr>
          <a:xfrm>
            <a:off x="3585960" y="3369600"/>
            <a:ext cx="2299320" cy="843840"/>
          </a:xfrm>
          <a:prstGeom prst="ellipse">
            <a:avLst/>
          </a:prstGeom>
          <a:noFill/>
          <a:ln w="38100">
            <a:solidFill>
              <a:srgbClr val="ffc000"/>
            </a:solidFill>
            <a:round/>
          </a:ln>
        </p:spPr>
        <p:style>
          <a:lnRef idx="0"/>
          <a:fillRef idx="0"/>
          <a:effectRef idx="0"/>
          <a:fontRef idx="minor"/>
        </p:style>
      </p:sp>
      <p:grpSp>
        <p:nvGrpSpPr>
          <p:cNvPr id="727" name="Group 11"/>
          <p:cNvGrpSpPr/>
          <p:nvPr/>
        </p:nvGrpSpPr>
        <p:grpSpPr>
          <a:xfrm>
            <a:off x="5342760" y="2796480"/>
            <a:ext cx="2313720" cy="1950480"/>
            <a:chOff x="5342760" y="2796480"/>
            <a:chExt cx="2313720" cy="1950480"/>
          </a:xfrm>
        </p:grpSpPr>
        <p:sp>
          <p:nvSpPr>
            <p:cNvPr id="728" name="Elipse 6"/>
            <p:cNvSpPr/>
            <p:nvPr/>
          </p:nvSpPr>
          <p:spPr>
            <a:xfrm>
              <a:off x="5342760" y="3903120"/>
              <a:ext cx="2299320" cy="843840"/>
            </a:xfrm>
            <a:prstGeom prst="ellipse">
              <a:avLst/>
            </a:prstGeom>
            <a:noFill/>
            <a:ln w="38100">
              <a:solidFill>
                <a:srgbClr val="ff0000"/>
              </a:solidFill>
              <a:round/>
            </a:ln>
          </p:spPr>
          <p:style>
            <a:lnRef idx="0"/>
            <a:fillRef idx="0"/>
            <a:effectRef idx="0"/>
            <a:fontRef idx="minor"/>
          </p:style>
        </p:sp>
        <p:sp>
          <p:nvSpPr>
            <p:cNvPr id="729" name="Elipse 6"/>
            <p:cNvSpPr/>
            <p:nvPr/>
          </p:nvSpPr>
          <p:spPr>
            <a:xfrm>
              <a:off x="5357160" y="2796480"/>
              <a:ext cx="2299320" cy="843840"/>
            </a:xfrm>
            <a:prstGeom prst="ellipse">
              <a:avLst/>
            </a:prstGeom>
            <a:noFill/>
            <a:ln w="38100">
              <a:solidFill>
                <a:srgbClr val="ff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2" presetSubtype="4">
                                  <p:stCondLst>
                                    <p:cond delay="0"/>
                                  </p:stCondLst>
                                  <p:childTnLst>
                                    <p:set>
                                      <p:cBhvr>
                                        <p:cTn id="131" dur="1" fill="hold">
                                          <p:stCondLst>
                                            <p:cond delay="0"/>
                                          </p:stCondLst>
                                        </p:cTn>
                                        <p:tgtEl>
                                          <p:spTgt spid="727"/>
                                        </p:tgtEl>
                                        <p:attrNameLst>
                                          <p:attrName>style.visibility</p:attrName>
                                        </p:attrNameLst>
                                      </p:cBhvr>
                                      <p:to>
                                        <p:strVal val="visible"/>
                                      </p:to>
                                    </p:set>
                                    <p:anim calcmode="lin" valueType="num">
                                      <p:cBhvr additive="repl">
                                        <p:cTn id="132" dur="500" fill="hold"/>
                                        <p:tgtEl>
                                          <p:spTgt spid="727"/>
                                        </p:tgtEl>
                                        <p:attrNameLst>
                                          <p:attrName>ppt_x</p:attrName>
                                        </p:attrNameLst>
                                      </p:cBhvr>
                                      <p:tavLst>
                                        <p:tav tm="0">
                                          <p:val>
                                            <p:strVal val="#ppt_x"/>
                                          </p:val>
                                        </p:tav>
                                        <p:tav tm="100000">
                                          <p:val>
                                            <p:strVal val="#ppt_x"/>
                                          </p:val>
                                        </p:tav>
                                      </p:tavLst>
                                    </p:anim>
                                    <p:anim calcmode="lin" valueType="num">
                                      <p:cBhvr additive="repl">
                                        <p:cTn id="133" dur="500" fill="hold"/>
                                        <p:tgtEl>
                                          <p:spTgt spid="727"/>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2" presetSubtype="4">
                                  <p:stCondLst>
                                    <p:cond delay="0"/>
                                  </p:stCondLst>
                                  <p:childTnLst>
                                    <p:set>
                                      <p:cBhvr>
                                        <p:cTn id="137" dur="1" fill="hold">
                                          <p:stCondLst>
                                            <p:cond delay="0"/>
                                          </p:stCondLst>
                                        </p:cTn>
                                        <p:tgtEl>
                                          <p:spTgt spid="726"/>
                                        </p:tgtEl>
                                        <p:attrNameLst>
                                          <p:attrName>style.visibility</p:attrName>
                                        </p:attrNameLst>
                                      </p:cBhvr>
                                      <p:to>
                                        <p:strVal val="visible"/>
                                      </p:to>
                                    </p:set>
                                    <p:anim calcmode="lin" valueType="num">
                                      <p:cBhvr additive="repl">
                                        <p:cTn id="138" dur="500" fill="hold"/>
                                        <p:tgtEl>
                                          <p:spTgt spid="726"/>
                                        </p:tgtEl>
                                        <p:attrNameLst>
                                          <p:attrName>ppt_x</p:attrName>
                                        </p:attrNameLst>
                                      </p:cBhvr>
                                      <p:tavLst>
                                        <p:tav tm="0">
                                          <p:val>
                                            <p:strVal val="#ppt_x"/>
                                          </p:val>
                                        </p:tav>
                                        <p:tav tm="100000">
                                          <p:val>
                                            <p:strVal val="#ppt_x"/>
                                          </p:val>
                                        </p:tav>
                                      </p:tavLst>
                                    </p:anim>
                                    <p:anim calcmode="lin" valueType="num">
                                      <p:cBhvr additive="repl">
                                        <p:cTn id="139" dur="500" fill="hold"/>
                                        <p:tgtEl>
                                          <p:spTgt spid="72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2" presetSubtype="4">
                                  <p:stCondLst>
                                    <p:cond delay="0"/>
                                  </p:stCondLst>
                                  <p:childTnLst>
                                    <p:set>
                                      <p:cBhvr>
                                        <p:cTn id="143" dur="1" fill="hold">
                                          <p:stCondLst>
                                            <p:cond delay="0"/>
                                          </p:stCondLst>
                                        </p:cTn>
                                        <p:tgtEl>
                                          <p:spTgt spid="721"/>
                                        </p:tgtEl>
                                        <p:attrNameLst>
                                          <p:attrName>style.visibility</p:attrName>
                                        </p:attrNameLst>
                                      </p:cBhvr>
                                      <p:to>
                                        <p:strVal val="visible"/>
                                      </p:to>
                                    </p:set>
                                    <p:anim calcmode="lin" valueType="num">
                                      <p:cBhvr additive="repl">
                                        <p:cTn id="144" dur="500" fill="hold"/>
                                        <p:tgtEl>
                                          <p:spTgt spid="721"/>
                                        </p:tgtEl>
                                        <p:attrNameLst>
                                          <p:attrName>ppt_x</p:attrName>
                                        </p:attrNameLst>
                                      </p:cBhvr>
                                      <p:tavLst>
                                        <p:tav tm="0">
                                          <p:val>
                                            <p:strVal val="#ppt_x"/>
                                          </p:val>
                                        </p:tav>
                                        <p:tav tm="100000">
                                          <p:val>
                                            <p:strVal val="#ppt_x"/>
                                          </p:val>
                                        </p:tav>
                                      </p:tavLst>
                                    </p:anim>
                                    <p:anim calcmode="lin" valueType="num">
                                      <p:cBhvr additive="repl">
                                        <p:cTn id="145" dur="500" fill="hold"/>
                                        <p:tgtEl>
                                          <p:spTgt spid="7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81040" y="702000"/>
            <a:ext cx="11028600" cy="1187640"/>
          </a:xfrm>
          <a:prstGeom prst="rect">
            <a:avLst/>
          </a:prstGeom>
          <a:noFill/>
          <a:ln w="0">
            <a:noFill/>
          </a:ln>
        </p:spPr>
        <p:txBody>
          <a:bodyPr lIns="90000" rIns="90000" tIns="45000" bIns="45000" anchor="ctr">
            <a:noAutofit/>
          </a:bodyPr>
          <a:p>
            <a:pPr>
              <a:lnSpc>
                <a:spcPct val="100000"/>
              </a:lnSpc>
              <a:buNone/>
            </a:pPr>
            <a:r>
              <a:rPr b="1" lang="en-US" sz="2800" spc="-1" strike="noStrike" cap="all">
                <a:solidFill>
                  <a:srgbClr val="404040"/>
                </a:solidFill>
                <a:latin typeface="Franklin Gothic Demi"/>
              </a:rPr>
              <a:t>Information FORMATS</a:t>
            </a:r>
            <a:endParaRPr b="0" lang="es-ES" sz="2800" spc="-1" strike="noStrike">
              <a:latin typeface="Arial"/>
            </a:endParaRPr>
          </a:p>
        </p:txBody>
      </p:sp>
      <p:sp>
        <p:nvSpPr>
          <p:cNvPr id="731" name="PlaceHolder 2"/>
          <p:cNvSpPr>
            <a:spLocks noGrp="1"/>
          </p:cNvSpPr>
          <p:nvPr>
            <p:ph/>
          </p:nvPr>
        </p:nvSpPr>
        <p:spPr>
          <a:xfrm>
            <a:off x="581040" y="2340720"/>
            <a:ext cx="11028600" cy="3633480"/>
          </a:xfrm>
          <a:prstGeom prst="rect">
            <a:avLst/>
          </a:prstGeom>
          <a:noFill/>
          <a:ln w="0">
            <a:noFill/>
          </a:ln>
        </p:spPr>
        <p:txBody>
          <a:bodyPr lIns="90000" rIns="90000" tIns="45000" bIns="45000" anchor="ctr">
            <a:normAutofit fontScale="95000"/>
          </a:bodyPr>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BED: For annotation of genome features</a:t>
            </a:r>
            <a:endParaRPr b="0" lang="es-ES" sz="1700" spc="-1" strike="noStrike">
              <a:latin typeface="Arial"/>
            </a:endParaRPr>
          </a:p>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GTF: For annotation of genes</a:t>
            </a:r>
            <a:endParaRPr b="0" lang="es-ES" sz="1700" spc="-1" strike="noStrike">
              <a:latin typeface="Arial"/>
            </a:endParaRPr>
          </a:p>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GFF3: For annotation of genes</a:t>
            </a:r>
            <a:endParaRPr b="0" lang="es-ES" sz="1700" spc="-1" strike="noStrike">
              <a:latin typeface="Arial"/>
            </a:endParaRPr>
          </a:p>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VCF: For annotation of variants</a:t>
            </a:r>
            <a:endParaRPr b="0" lang="es-ES" sz="1700" spc="-1" strike="noStrike">
              <a:latin typeface="Arial"/>
            </a:endParaRPr>
          </a:p>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Wig: For annotation of running scores</a:t>
            </a:r>
            <a:endParaRPr b="0" lang="es-ES" sz="1700" spc="-1" strike="noStrike">
              <a:latin typeface="Arial"/>
            </a:endParaRPr>
          </a:p>
          <a:p>
            <a:pPr marL="306000" indent="-306000">
              <a:lnSpc>
                <a:spcPct val="200000"/>
              </a:lnSpc>
              <a:spcBef>
                <a:spcPts val="340"/>
              </a:spcBef>
              <a:spcAft>
                <a:spcPts val="601"/>
              </a:spcAft>
              <a:buClr>
                <a:srgbClr val="1cade4"/>
              </a:buClr>
              <a:buSzPct val="92000"/>
              <a:buFont typeface="Arial"/>
              <a:buChar char="•"/>
            </a:pPr>
            <a:r>
              <a:rPr b="0" lang="en-US" sz="1700" spc="-1" strike="noStrike">
                <a:solidFill>
                  <a:srgbClr val="404040"/>
                </a:solidFill>
                <a:latin typeface="Franklin Gothic Book"/>
              </a:rPr>
              <a:t>…</a:t>
            </a:r>
            <a:r>
              <a:rPr b="0" lang="en-US" sz="1700" spc="-1" strike="noStrike">
                <a:solidFill>
                  <a:srgbClr val="404040"/>
                </a:solidFill>
                <a:latin typeface="Franklin Gothic Book"/>
              </a:rPr>
              <a:t>.</a:t>
            </a:r>
            <a:endParaRPr b="0" lang="es-ES" sz="17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581040" y="705240"/>
            <a:ext cx="11028600" cy="1188360"/>
          </a:xfrm>
          <a:prstGeom prst="rect">
            <a:avLst/>
          </a:prstGeom>
          <a:noFill/>
          <a:ln w="0">
            <a:noFill/>
          </a:ln>
        </p:spPr>
        <p:txBody>
          <a:bodyPr lIns="0" rIns="0" tIns="0" bIns="0" anchor="ctr">
            <a:noAutofit/>
          </a:bodyPr>
          <a:p>
            <a:pPr>
              <a:lnSpc>
                <a:spcPct val="100000"/>
              </a:lnSpc>
              <a:buNone/>
            </a:pPr>
            <a:r>
              <a:rPr b="0" lang="en-US" sz="2800" spc="-1" strike="noStrike" cap="all">
                <a:solidFill>
                  <a:srgbClr val="404040"/>
                </a:solidFill>
                <a:latin typeface="Franklin Gothic Demi"/>
              </a:rPr>
              <a:t>BED/BigBed(bb)</a:t>
            </a:r>
            <a:br>
              <a:rPr sz="2800"/>
            </a:br>
            <a:r>
              <a:rPr b="0" lang="en-US" sz="1600" spc="-1" strike="noStrike" cap="all">
                <a:solidFill>
                  <a:srgbClr val="404040"/>
                </a:solidFill>
                <a:latin typeface="Franklin Gothic Demi"/>
              </a:rPr>
              <a:t>Analysis Features</a:t>
            </a:r>
            <a:endParaRPr b="0" lang="es-ES" sz="1600" spc="-1" strike="noStrike">
              <a:latin typeface="Arial"/>
            </a:endParaRPr>
          </a:p>
        </p:txBody>
      </p:sp>
      <p:sp>
        <p:nvSpPr>
          <p:cNvPr id="733" name="2 CuadroTexto"/>
          <p:cNvSpPr/>
          <p:nvPr/>
        </p:nvSpPr>
        <p:spPr>
          <a:xfrm>
            <a:off x="2499840" y="2073960"/>
            <a:ext cx="7981200" cy="957240"/>
          </a:xfrm>
          <a:prstGeom prst="rect">
            <a:avLst/>
          </a:prstGeom>
          <a:noFill/>
          <a:ln w="0">
            <a:noFill/>
          </a:ln>
        </p:spPr>
        <p:style>
          <a:lnRef idx="0"/>
          <a:fillRef idx="0"/>
          <a:effectRef idx="0"/>
          <a:fontRef idx="minor"/>
        </p:style>
        <p:txBody>
          <a:bodyPr wrap="none" lIns="81720" rIns="81720" tIns="40680" bIns="40680" anchor="t">
            <a:noAutofit/>
          </a:bodyPr>
          <a:p>
            <a:pPr>
              <a:lnSpc>
                <a:spcPct val="100000"/>
              </a:lnSpc>
              <a:buNone/>
            </a:pPr>
            <a:r>
              <a:rPr b="0" lang="en-US" sz="1500" spc="-1" strike="noStrike">
                <a:solidFill>
                  <a:srgbClr val="000000"/>
                </a:solidFill>
                <a:latin typeface="Courier New"/>
                <a:ea typeface="Courier New"/>
              </a:rPr>
              <a:t>track name=pairedReads description="Clone Paired Reads" useScore=1</a:t>
            </a:r>
            <a:endParaRPr b="0" lang="es-ES" sz="1500" spc="-1" strike="noStrike">
              <a:latin typeface="Arial"/>
            </a:endParaRPr>
          </a:p>
          <a:p>
            <a:pPr>
              <a:lnSpc>
                <a:spcPct val="100000"/>
              </a:lnSpc>
              <a:buNone/>
            </a:pPr>
            <a:r>
              <a:rPr b="0" lang="en-US" sz="1500" spc="-1" strike="noStrike">
                <a:solidFill>
                  <a:srgbClr val="000000"/>
                </a:solidFill>
                <a:latin typeface="Courier New"/>
                <a:ea typeface="Courier New"/>
              </a:rPr>
              <a:t>chr22 1000 5000 cloneA 960 + 1000 5000 0 2 567,488, 0,3512</a:t>
            </a:r>
            <a:endParaRPr b="0" lang="es-ES" sz="1500" spc="-1" strike="noStrike">
              <a:latin typeface="Arial"/>
            </a:endParaRPr>
          </a:p>
          <a:p>
            <a:pPr>
              <a:lnSpc>
                <a:spcPct val="100000"/>
              </a:lnSpc>
              <a:buNone/>
            </a:pPr>
            <a:r>
              <a:rPr b="0" lang="en-US" sz="1500" spc="-1" strike="noStrike">
                <a:solidFill>
                  <a:srgbClr val="000000"/>
                </a:solidFill>
                <a:latin typeface="Courier New"/>
                <a:ea typeface="Courier New"/>
              </a:rPr>
              <a:t>chr22 2000 6000 cloneB 900 - 2000 6000 0 2 433,399, 0,3601</a:t>
            </a:r>
            <a:endParaRPr b="0" lang="es-ES" sz="1500" spc="-1" strike="noStrike">
              <a:latin typeface="Arial"/>
            </a:endParaRPr>
          </a:p>
        </p:txBody>
      </p:sp>
      <p:sp>
        <p:nvSpPr>
          <p:cNvPr id="734" name="3 CuadroTexto"/>
          <p:cNvSpPr/>
          <p:nvPr/>
        </p:nvSpPr>
        <p:spPr>
          <a:xfrm>
            <a:off x="1941840" y="3031920"/>
            <a:ext cx="72756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SeqID</a:t>
            </a:r>
            <a:endParaRPr b="0" lang="es-ES" sz="1600" spc="-1" strike="noStrike">
              <a:latin typeface="Arial"/>
            </a:endParaRPr>
          </a:p>
        </p:txBody>
      </p:sp>
      <p:sp>
        <p:nvSpPr>
          <p:cNvPr id="735" name="4 CuadroTexto"/>
          <p:cNvSpPr/>
          <p:nvPr/>
        </p:nvSpPr>
        <p:spPr>
          <a:xfrm>
            <a:off x="2914920" y="3215520"/>
            <a:ext cx="59220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Start</a:t>
            </a:r>
            <a:endParaRPr b="0" lang="es-ES" sz="1600" spc="-1" strike="noStrike">
              <a:latin typeface="Arial"/>
            </a:endParaRPr>
          </a:p>
        </p:txBody>
      </p:sp>
      <p:sp>
        <p:nvSpPr>
          <p:cNvPr id="736" name="5 CuadroTexto"/>
          <p:cNvSpPr/>
          <p:nvPr/>
        </p:nvSpPr>
        <p:spPr>
          <a:xfrm>
            <a:off x="3648240" y="3281040"/>
            <a:ext cx="5248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End</a:t>
            </a:r>
            <a:endParaRPr b="0" lang="es-ES" sz="1600" spc="-1" strike="noStrike">
              <a:latin typeface="Arial"/>
            </a:endParaRPr>
          </a:p>
        </p:txBody>
      </p:sp>
      <p:sp>
        <p:nvSpPr>
          <p:cNvPr id="737" name="6 CuadroTexto"/>
          <p:cNvSpPr/>
          <p:nvPr/>
        </p:nvSpPr>
        <p:spPr>
          <a:xfrm>
            <a:off x="3860640" y="3713400"/>
            <a:ext cx="14590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Feature Name</a:t>
            </a:r>
            <a:endParaRPr b="0" lang="es-ES" sz="1600" spc="-1" strike="noStrike">
              <a:latin typeface="Arial"/>
            </a:endParaRPr>
          </a:p>
        </p:txBody>
      </p:sp>
      <p:sp>
        <p:nvSpPr>
          <p:cNvPr id="738" name="7 CuadroTexto"/>
          <p:cNvSpPr/>
          <p:nvPr/>
        </p:nvSpPr>
        <p:spPr>
          <a:xfrm>
            <a:off x="4927680" y="3281040"/>
            <a:ext cx="6940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Score</a:t>
            </a:r>
            <a:endParaRPr b="0" lang="es-ES" sz="1600" spc="-1" strike="noStrike">
              <a:latin typeface="Arial"/>
            </a:endParaRPr>
          </a:p>
        </p:txBody>
      </p:sp>
      <p:sp>
        <p:nvSpPr>
          <p:cNvPr id="739" name="8 CuadroTexto"/>
          <p:cNvSpPr/>
          <p:nvPr/>
        </p:nvSpPr>
        <p:spPr>
          <a:xfrm>
            <a:off x="5509080" y="3695760"/>
            <a:ext cx="7610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Strand</a:t>
            </a:r>
            <a:endParaRPr b="0" lang="es-ES" sz="1600" spc="-1" strike="noStrike">
              <a:latin typeface="Arial"/>
            </a:endParaRPr>
          </a:p>
        </p:txBody>
      </p:sp>
      <p:sp>
        <p:nvSpPr>
          <p:cNvPr id="740" name="9 CuadroTexto"/>
          <p:cNvSpPr/>
          <p:nvPr/>
        </p:nvSpPr>
        <p:spPr>
          <a:xfrm>
            <a:off x="5924160" y="3215520"/>
            <a:ext cx="10112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thickStart</a:t>
            </a:r>
            <a:endParaRPr b="0" lang="es-ES" sz="1600" spc="-1" strike="noStrike">
              <a:latin typeface="Arial"/>
            </a:endParaRPr>
          </a:p>
        </p:txBody>
      </p:sp>
      <p:sp>
        <p:nvSpPr>
          <p:cNvPr id="741" name="10 CuadroTexto"/>
          <p:cNvSpPr/>
          <p:nvPr/>
        </p:nvSpPr>
        <p:spPr>
          <a:xfrm>
            <a:off x="6586920" y="3612600"/>
            <a:ext cx="94392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thickEnd</a:t>
            </a:r>
            <a:endParaRPr b="0" lang="es-ES" sz="1600" spc="-1" strike="noStrike">
              <a:latin typeface="Arial"/>
            </a:endParaRPr>
          </a:p>
        </p:txBody>
      </p:sp>
      <p:sp>
        <p:nvSpPr>
          <p:cNvPr id="742" name="11 CuadroTexto"/>
          <p:cNvSpPr/>
          <p:nvPr/>
        </p:nvSpPr>
        <p:spPr>
          <a:xfrm>
            <a:off x="7134480" y="3197880"/>
            <a:ext cx="6026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RGB</a:t>
            </a:r>
            <a:endParaRPr b="0" lang="es-ES" sz="1600" spc="-1" strike="noStrike">
              <a:latin typeface="Arial"/>
            </a:endParaRPr>
          </a:p>
        </p:txBody>
      </p:sp>
      <p:sp>
        <p:nvSpPr>
          <p:cNvPr id="743" name="12 CuadroTexto"/>
          <p:cNvSpPr/>
          <p:nvPr/>
        </p:nvSpPr>
        <p:spPr>
          <a:xfrm>
            <a:off x="7584120" y="3630240"/>
            <a:ext cx="11804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blockCount</a:t>
            </a:r>
            <a:endParaRPr b="0" lang="es-ES" sz="1600" spc="-1" strike="noStrike">
              <a:latin typeface="Arial"/>
            </a:endParaRPr>
          </a:p>
        </p:txBody>
      </p:sp>
      <p:sp>
        <p:nvSpPr>
          <p:cNvPr id="744" name="13 CuadroTexto"/>
          <p:cNvSpPr/>
          <p:nvPr/>
        </p:nvSpPr>
        <p:spPr>
          <a:xfrm>
            <a:off x="7997040" y="3150360"/>
            <a:ext cx="113760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blockSizes</a:t>
            </a:r>
            <a:endParaRPr b="0" lang="es-ES" sz="1600" spc="-1" strike="noStrike">
              <a:latin typeface="Arial"/>
            </a:endParaRPr>
          </a:p>
        </p:txBody>
      </p:sp>
      <p:sp>
        <p:nvSpPr>
          <p:cNvPr id="745" name="14 CuadroTexto"/>
          <p:cNvSpPr/>
          <p:nvPr/>
        </p:nvSpPr>
        <p:spPr>
          <a:xfrm>
            <a:off x="8883360" y="3547440"/>
            <a:ext cx="11696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blockStarts</a:t>
            </a:r>
            <a:endParaRPr b="0" lang="es-ES" sz="1600" spc="-1" strike="noStrike">
              <a:latin typeface="Arial"/>
            </a:endParaRPr>
          </a:p>
        </p:txBody>
      </p:sp>
      <p:sp>
        <p:nvSpPr>
          <p:cNvPr id="746" name="15 Conector recto"/>
          <p:cNvSpPr/>
          <p:nvPr/>
        </p:nvSpPr>
        <p:spPr>
          <a:xfrm flipV="1">
            <a:off x="2499480" y="2783160"/>
            <a:ext cx="268560" cy="248760"/>
          </a:xfrm>
          <a:prstGeom prst="line">
            <a:avLst/>
          </a:prstGeom>
          <a:ln w="0">
            <a:solidFill>
              <a:srgbClr val="000000"/>
            </a:solidFill>
            <a:tailEnd len="med" type="arrow" w="med"/>
          </a:ln>
        </p:spPr>
        <p:style>
          <a:lnRef idx="0"/>
          <a:fillRef idx="0"/>
          <a:effectRef idx="0"/>
          <a:fontRef idx="minor"/>
        </p:style>
      </p:sp>
      <p:sp>
        <p:nvSpPr>
          <p:cNvPr id="747" name="16 Conector recto"/>
          <p:cNvSpPr/>
          <p:nvPr/>
        </p:nvSpPr>
        <p:spPr>
          <a:xfrm flipV="1">
            <a:off x="3265560" y="2700000"/>
            <a:ext cx="248760" cy="515520"/>
          </a:xfrm>
          <a:prstGeom prst="line">
            <a:avLst/>
          </a:prstGeom>
          <a:ln w="0">
            <a:solidFill>
              <a:srgbClr val="000000"/>
            </a:solidFill>
            <a:tailEnd len="med" type="arrow" w="med"/>
          </a:ln>
        </p:spPr>
        <p:style>
          <a:lnRef idx="0"/>
          <a:fillRef idx="0"/>
          <a:effectRef idx="0"/>
          <a:fontRef idx="minor"/>
        </p:style>
      </p:sp>
      <p:sp>
        <p:nvSpPr>
          <p:cNvPr id="748" name="17 Conector recto"/>
          <p:cNvSpPr/>
          <p:nvPr/>
        </p:nvSpPr>
        <p:spPr>
          <a:xfrm flipV="1">
            <a:off x="3929040" y="2783160"/>
            <a:ext cx="83160" cy="497520"/>
          </a:xfrm>
          <a:prstGeom prst="line">
            <a:avLst/>
          </a:prstGeom>
          <a:ln w="0">
            <a:solidFill>
              <a:srgbClr val="000000"/>
            </a:solidFill>
            <a:tailEnd len="med" type="arrow" w="med"/>
          </a:ln>
        </p:spPr>
        <p:style>
          <a:lnRef idx="0"/>
          <a:fillRef idx="0"/>
          <a:effectRef idx="0"/>
          <a:fontRef idx="minor"/>
        </p:style>
      </p:sp>
      <p:sp>
        <p:nvSpPr>
          <p:cNvPr id="749" name="18 Conector recto"/>
          <p:cNvSpPr/>
          <p:nvPr/>
        </p:nvSpPr>
        <p:spPr>
          <a:xfrm flipV="1">
            <a:off x="4592880" y="2700000"/>
            <a:ext cx="360" cy="1013040"/>
          </a:xfrm>
          <a:prstGeom prst="line">
            <a:avLst/>
          </a:prstGeom>
          <a:ln w="0">
            <a:solidFill>
              <a:srgbClr val="000000"/>
            </a:solidFill>
            <a:tailEnd len="med" type="arrow" w="med"/>
          </a:ln>
        </p:spPr>
        <p:style>
          <a:lnRef idx="0"/>
          <a:fillRef idx="0"/>
          <a:effectRef idx="0"/>
          <a:fontRef idx="minor"/>
        </p:style>
      </p:sp>
      <p:sp>
        <p:nvSpPr>
          <p:cNvPr id="750" name="19 Conector recto"/>
          <p:cNvSpPr/>
          <p:nvPr/>
        </p:nvSpPr>
        <p:spPr>
          <a:xfrm flipH="1" flipV="1">
            <a:off x="5256360" y="2783160"/>
            <a:ext cx="82800" cy="497520"/>
          </a:xfrm>
          <a:prstGeom prst="line">
            <a:avLst/>
          </a:prstGeom>
          <a:ln w="0">
            <a:solidFill>
              <a:srgbClr val="000000"/>
            </a:solidFill>
            <a:tailEnd len="med" type="arrow" w="med"/>
          </a:ln>
        </p:spPr>
        <p:style>
          <a:lnRef idx="0"/>
          <a:fillRef idx="0"/>
          <a:effectRef idx="0"/>
          <a:fontRef idx="minor"/>
        </p:style>
      </p:sp>
      <p:sp>
        <p:nvSpPr>
          <p:cNvPr id="751" name="20 Conector recto"/>
          <p:cNvSpPr/>
          <p:nvPr/>
        </p:nvSpPr>
        <p:spPr>
          <a:xfrm flipH="1" flipV="1">
            <a:off x="5671080" y="2783160"/>
            <a:ext cx="248760" cy="912240"/>
          </a:xfrm>
          <a:prstGeom prst="line">
            <a:avLst/>
          </a:prstGeom>
          <a:ln w="0">
            <a:solidFill>
              <a:srgbClr val="000000"/>
            </a:solidFill>
            <a:tailEnd len="med" type="arrow" w="med"/>
          </a:ln>
        </p:spPr>
        <p:style>
          <a:lnRef idx="0"/>
          <a:fillRef idx="0"/>
          <a:effectRef idx="0"/>
          <a:fontRef idx="minor"/>
        </p:style>
      </p:sp>
      <p:sp>
        <p:nvSpPr>
          <p:cNvPr id="752" name="21 Conector recto"/>
          <p:cNvSpPr/>
          <p:nvPr/>
        </p:nvSpPr>
        <p:spPr>
          <a:xfrm flipH="1" flipV="1">
            <a:off x="6002640" y="2700000"/>
            <a:ext cx="165960" cy="515520"/>
          </a:xfrm>
          <a:prstGeom prst="line">
            <a:avLst/>
          </a:prstGeom>
          <a:ln w="0">
            <a:solidFill>
              <a:srgbClr val="000000"/>
            </a:solidFill>
            <a:tailEnd len="med" type="arrow" w="med"/>
          </a:ln>
        </p:spPr>
        <p:style>
          <a:lnRef idx="0"/>
          <a:fillRef idx="0"/>
          <a:effectRef idx="0"/>
          <a:fontRef idx="minor"/>
        </p:style>
      </p:sp>
      <p:sp>
        <p:nvSpPr>
          <p:cNvPr id="753" name="22 Conector recto"/>
          <p:cNvSpPr/>
          <p:nvPr/>
        </p:nvSpPr>
        <p:spPr>
          <a:xfrm flipH="1" flipV="1">
            <a:off x="6666480" y="2700000"/>
            <a:ext cx="497520" cy="912600"/>
          </a:xfrm>
          <a:prstGeom prst="line">
            <a:avLst/>
          </a:prstGeom>
          <a:ln w="0">
            <a:solidFill>
              <a:srgbClr val="000000"/>
            </a:solidFill>
            <a:tailEnd len="med" type="arrow" w="med"/>
          </a:ln>
        </p:spPr>
        <p:style>
          <a:lnRef idx="0"/>
          <a:fillRef idx="0"/>
          <a:effectRef idx="0"/>
          <a:fontRef idx="minor"/>
        </p:style>
      </p:sp>
      <p:sp>
        <p:nvSpPr>
          <p:cNvPr id="754" name="23 Conector recto"/>
          <p:cNvSpPr/>
          <p:nvPr/>
        </p:nvSpPr>
        <p:spPr>
          <a:xfrm flipH="1" flipV="1">
            <a:off x="6915240" y="2700000"/>
            <a:ext cx="414720" cy="497880"/>
          </a:xfrm>
          <a:prstGeom prst="line">
            <a:avLst/>
          </a:prstGeom>
          <a:ln w="0">
            <a:solidFill>
              <a:srgbClr val="000000"/>
            </a:solidFill>
            <a:tailEnd len="med" type="arrow" w="med"/>
          </a:ln>
        </p:spPr>
        <p:style>
          <a:lnRef idx="0"/>
          <a:fillRef idx="0"/>
          <a:effectRef idx="0"/>
          <a:fontRef idx="minor"/>
        </p:style>
      </p:sp>
      <p:sp>
        <p:nvSpPr>
          <p:cNvPr id="755" name="24 Conector recto"/>
          <p:cNvSpPr/>
          <p:nvPr/>
        </p:nvSpPr>
        <p:spPr>
          <a:xfrm flipH="1" flipV="1">
            <a:off x="7164000" y="2700000"/>
            <a:ext cx="912240" cy="930240"/>
          </a:xfrm>
          <a:prstGeom prst="line">
            <a:avLst/>
          </a:prstGeom>
          <a:ln w="0">
            <a:solidFill>
              <a:srgbClr val="000000"/>
            </a:solidFill>
            <a:tailEnd len="med" type="arrow" w="med"/>
          </a:ln>
        </p:spPr>
        <p:style>
          <a:lnRef idx="0"/>
          <a:fillRef idx="0"/>
          <a:effectRef idx="0"/>
          <a:fontRef idx="minor"/>
        </p:style>
      </p:sp>
      <p:sp>
        <p:nvSpPr>
          <p:cNvPr id="756" name="25 Conector recto"/>
          <p:cNvSpPr/>
          <p:nvPr/>
        </p:nvSpPr>
        <p:spPr>
          <a:xfrm flipH="1" flipV="1">
            <a:off x="7910640" y="2700000"/>
            <a:ext cx="497520" cy="450000"/>
          </a:xfrm>
          <a:prstGeom prst="line">
            <a:avLst/>
          </a:prstGeom>
          <a:ln w="0">
            <a:solidFill>
              <a:srgbClr val="000000"/>
            </a:solidFill>
            <a:tailEnd len="med" type="arrow" w="med"/>
          </a:ln>
        </p:spPr>
        <p:style>
          <a:lnRef idx="0"/>
          <a:fillRef idx="0"/>
          <a:effectRef idx="0"/>
          <a:fontRef idx="minor"/>
        </p:style>
      </p:sp>
      <p:sp>
        <p:nvSpPr>
          <p:cNvPr id="757" name="26 Conector recto"/>
          <p:cNvSpPr/>
          <p:nvPr/>
        </p:nvSpPr>
        <p:spPr>
          <a:xfrm flipH="1" flipV="1">
            <a:off x="8988840" y="2783160"/>
            <a:ext cx="829440" cy="763920"/>
          </a:xfrm>
          <a:prstGeom prst="line">
            <a:avLst/>
          </a:prstGeom>
          <a:ln w="0">
            <a:solidFill>
              <a:srgbClr val="000000"/>
            </a:solidFill>
            <a:tailEnd len="med" type="arrow" w="med"/>
          </a:ln>
        </p:spPr>
        <p:style>
          <a:lnRef idx="0"/>
          <a:fillRef idx="0"/>
          <a:effectRef idx="0"/>
          <a:fontRef idx="minor"/>
        </p:style>
      </p:sp>
      <p:grpSp>
        <p:nvGrpSpPr>
          <p:cNvPr id="758" name="27 Grupo"/>
          <p:cNvGrpSpPr/>
          <p:nvPr/>
        </p:nvGrpSpPr>
        <p:grpSpPr>
          <a:xfrm>
            <a:off x="2934000" y="5254200"/>
            <a:ext cx="6552360" cy="330840"/>
            <a:chOff x="2934000" y="5254200"/>
            <a:chExt cx="6552360" cy="330840"/>
          </a:xfrm>
        </p:grpSpPr>
        <p:sp>
          <p:nvSpPr>
            <p:cNvPr id="759" name="28 Conector recto"/>
            <p:cNvSpPr/>
            <p:nvPr/>
          </p:nvSpPr>
          <p:spPr>
            <a:xfrm>
              <a:off x="2934000" y="5419800"/>
              <a:ext cx="6552360" cy="360"/>
            </a:xfrm>
            <a:prstGeom prst="line">
              <a:avLst/>
            </a:prstGeom>
            <a:ln w="0">
              <a:solidFill>
                <a:srgbClr val="280099"/>
              </a:solidFill>
            </a:ln>
          </p:spPr>
          <p:style>
            <a:lnRef idx="0"/>
            <a:fillRef idx="0"/>
            <a:effectRef idx="0"/>
            <a:fontRef idx="minor"/>
          </p:style>
        </p:sp>
        <p:sp>
          <p:nvSpPr>
            <p:cNvPr id="760" name="29 Forma libre"/>
            <p:cNvSpPr/>
            <p:nvPr/>
          </p:nvSpPr>
          <p:spPr>
            <a:xfrm>
              <a:off x="3597480" y="5337000"/>
              <a:ext cx="1243080" cy="164880"/>
            </a:xfrm>
            <a:custGeom>
              <a:avLst/>
              <a:gdLst/>
              <a:ahLst/>
              <a:rect l="l" t="t" r="r" b="b"/>
              <a:pathLst>
                <a:path w="21600" h="21600">
                  <a:moveTo>
                    <a:pt x="0" y="0"/>
                  </a:moveTo>
                  <a:lnTo>
                    <a:pt x="21600" y="0"/>
                  </a:lnTo>
                  <a:lnTo>
                    <a:pt x="21600" y="21600"/>
                  </a:lnTo>
                  <a:lnTo>
                    <a:pt x="0" y="21600"/>
                  </a:lnTo>
                  <a:lnTo>
                    <a:pt x="0" y="0"/>
                  </a:lnTo>
                  <a:close/>
                </a:path>
              </a:pathLst>
            </a:custGeom>
            <a:solidFill>
              <a:srgbClr val="280099"/>
            </a:solidFill>
            <a:ln w="0">
              <a:solidFill>
                <a:srgbClr val="280099"/>
              </a:solidFill>
            </a:ln>
          </p:spPr>
          <p:style>
            <a:lnRef idx="0"/>
            <a:fillRef idx="0"/>
            <a:effectRef idx="0"/>
            <a:fontRef idx="minor"/>
          </p:style>
        </p:sp>
        <p:sp>
          <p:nvSpPr>
            <p:cNvPr id="761" name="30 Forma libre"/>
            <p:cNvSpPr/>
            <p:nvPr/>
          </p:nvSpPr>
          <p:spPr>
            <a:xfrm>
              <a:off x="5920200" y="5337000"/>
              <a:ext cx="1409040" cy="164880"/>
            </a:xfrm>
            <a:custGeom>
              <a:avLst/>
              <a:gdLst/>
              <a:ahLst/>
              <a:rect l="l" t="t" r="r" b="b"/>
              <a:pathLst>
                <a:path w="21600" h="21600">
                  <a:moveTo>
                    <a:pt x="0" y="0"/>
                  </a:moveTo>
                  <a:lnTo>
                    <a:pt x="21600" y="0"/>
                  </a:lnTo>
                  <a:lnTo>
                    <a:pt x="21600" y="21600"/>
                  </a:lnTo>
                  <a:lnTo>
                    <a:pt x="0" y="21600"/>
                  </a:lnTo>
                  <a:lnTo>
                    <a:pt x="0" y="0"/>
                  </a:lnTo>
                  <a:close/>
                </a:path>
              </a:pathLst>
            </a:custGeom>
            <a:solidFill>
              <a:srgbClr val="280099"/>
            </a:solidFill>
            <a:ln w="0">
              <a:solidFill>
                <a:srgbClr val="280099"/>
              </a:solidFill>
            </a:ln>
          </p:spPr>
          <p:style>
            <a:lnRef idx="0"/>
            <a:fillRef idx="0"/>
            <a:effectRef idx="0"/>
            <a:fontRef idx="minor"/>
          </p:style>
        </p:sp>
        <p:sp>
          <p:nvSpPr>
            <p:cNvPr id="762" name="31 Forma libre"/>
            <p:cNvSpPr/>
            <p:nvPr/>
          </p:nvSpPr>
          <p:spPr>
            <a:xfrm>
              <a:off x="4012200" y="5254200"/>
              <a:ext cx="828360" cy="330840"/>
            </a:xfrm>
            <a:custGeom>
              <a:avLst/>
              <a:gdLst/>
              <a:ahLst/>
              <a:rect l="l" t="t" r="r" b="b"/>
              <a:pathLst>
                <a:path w="21600" h="21600">
                  <a:moveTo>
                    <a:pt x="0" y="0"/>
                  </a:moveTo>
                  <a:lnTo>
                    <a:pt x="21600" y="0"/>
                  </a:lnTo>
                  <a:lnTo>
                    <a:pt x="21600" y="21600"/>
                  </a:lnTo>
                  <a:lnTo>
                    <a:pt x="0" y="21600"/>
                  </a:lnTo>
                  <a:lnTo>
                    <a:pt x="0" y="0"/>
                  </a:lnTo>
                  <a:close/>
                </a:path>
              </a:pathLst>
            </a:custGeom>
            <a:solidFill>
              <a:srgbClr val="280099"/>
            </a:solidFill>
            <a:ln w="0">
              <a:solidFill>
                <a:srgbClr val="280099"/>
              </a:solidFill>
            </a:ln>
          </p:spPr>
          <p:style>
            <a:lnRef idx="0"/>
            <a:fillRef idx="0"/>
            <a:effectRef idx="0"/>
            <a:fontRef idx="minor"/>
          </p:style>
        </p:sp>
        <p:sp>
          <p:nvSpPr>
            <p:cNvPr id="763" name="32 Forma libre"/>
            <p:cNvSpPr/>
            <p:nvPr/>
          </p:nvSpPr>
          <p:spPr>
            <a:xfrm>
              <a:off x="5920200" y="5254200"/>
              <a:ext cx="1077120" cy="330840"/>
            </a:xfrm>
            <a:custGeom>
              <a:avLst/>
              <a:gdLst/>
              <a:ahLst/>
              <a:rect l="l" t="t" r="r" b="b"/>
              <a:pathLst>
                <a:path w="21600" h="21600">
                  <a:moveTo>
                    <a:pt x="0" y="0"/>
                  </a:moveTo>
                  <a:lnTo>
                    <a:pt x="21600" y="0"/>
                  </a:lnTo>
                  <a:lnTo>
                    <a:pt x="21600" y="21600"/>
                  </a:lnTo>
                  <a:lnTo>
                    <a:pt x="0" y="21600"/>
                  </a:lnTo>
                  <a:lnTo>
                    <a:pt x="0" y="0"/>
                  </a:lnTo>
                  <a:close/>
                </a:path>
              </a:pathLst>
            </a:custGeom>
            <a:solidFill>
              <a:srgbClr val="280099"/>
            </a:solidFill>
            <a:ln w="0">
              <a:solidFill>
                <a:srgbClr val="280099"/>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68280" y="0"/>
            <a:ext cx="11028600" cy="1187640"/>
          </a:xfrm>
          <a:prstGeom prst="rect">
            <a:avLst/>
          </a:prstGeom>
          <a:noFill/>
          <a:ln w="0">
            <a:noFill/>
          </a:ln>
        </p:spPr>
        <p:txBody>
          <a:bodyPr lIns="90000" rIns="90000" tIns="45000" bIns="45000" anchor="b">
            <a:noAutofit/>
          </a:bodyPr>
          <a:p>
            <a:pPr>
              <a:lnSpc>
                <a:spcPct val="100000"/>
              </a:lnSpc>
              <a:buNone/>
            </a:pPr>
            <a:r>
              <a:rPr b="0" lang="en-US" sz="2800" spc="-1" strike="noStrike" cap="all">
                <a:solidFill>
                  <a:srgbClr val="404040"/>
                </a:solidFill>
                <a:latin typeface="Franklin Gothic Demi"/>
              </a:rPr>
              <a:t>Next Generation sequencing (Ngs)</a:t>
            </a:r>
            <a:endParaRPr b="0" lang="es-ES" sz="2800" spc="-1" strike="noStrike">
              <a:latin typeface="Arial"/>
            </a:endParaRPr>
          </a:p>
        </p:txBody>
      </p:sp>
      <p:pic>
        <p:nvPicPr>
          <p:cNvPr id="252" name="Content Placeholder 11" descr=""/>
          <p:cNvPicPr/>
          <p:nvPr/>
        </p:nvPicPr>
        <p:blipFill>
          <a:blip r:embed="rId1"/>
          <a:stretch/>
        </p:blipFill>
        <p:spPr>
          <a:xfrm>
            <a:off x="1267560" y="1825560"/>
            <a:ext cx="9655920" cy="4350240"/>
          </a:xfrm>
          <a:prstGeom prst="rect">
            <a:avLst/>
          </a:prstGeom>
          <a:ln w="0">
            <a:noFill/>
          </a:ln>
        </p:spPr>
      </p:pic>
      <p:sp>
        <p:nvSpPr>
          <p:cNvPr id="253" name="TextBox 12"/>
          <p:cNvSpPr/>
          <p:nvPr/>
        </p:nvSpPr>
        <p:spPr>
          <a:xfrm>
            <a:off x="2447640" y="1640880"/>
            <a:ext cx="1420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2000-2010</a:t>
            </a:r>
            <a:endParaRPr b="0" lang="es-ES" sz="1800" spc="-1" strike="noStrike">
              <a:latin typeface="Arial"/>
            </a:endParaRPr>
          </a:p>
        </p:txBody>
      </p:sp>
      <p:sp>
        <p:nvSpPr>
          <p:cNvPr id="254" name="TextBox 13"/>
          <p:cNvSpPr/>
          <p:nvPr/>
        </p:nvSpPr>
        <p:spPr>
          <a:xfrm>
            <a:off x="5283720" y="1640880"/>
            <a:ext cx="95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&gt;2010</a:t>
            </a:r>
            <a:endParaRPr b="0" lang="es-ES" sz="1800" spc="-1" strike="noStrike">
              <a:latin typeface="Arial"/>
            </a:endParaRPr>
          </a:p>
        </p:txBody>
      </p:sp>
      <p:sp>
        <p:nvSpPr>
          <p:cNvPr id="255" name="TextBox 14"/>
          <p:cNvSpPr/>
          <p:nvPr/>
        </p:nvSpPr>
        <p:spPr>
          <a:xfrm>
            <a:off x="8279280" y="1640880"/>
            <a:ext cx="95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&gt;2015</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3 CuadroTexto"/>
          <p:cNvSpPr/>
          <p:nvPr/>
        </p:nvSpPr>
        <p:spPr>
          <a:xfrm>
            <a:off x="1950480" y="1644840"/>
            <a:ext cx="3095280" cy="2009880"/>
          </a:xfrm>
          <a:prstGeom prst="rect">
            <a:avLst/>
          </a:prstGeom>
          <a:gradFill rotWithShape="0">
            <a:gsLst>
              <a:gs pos="0">
                <a:srgbClr val="9ddfe4">
                  <a:alpha val="90196"/>
                </a:srgbClr>
              </a:gs>
              <a:gs pos="100000">
                <a:srgbClr val="55cfd8"/>
              </a:gs>
            </a:gsLst>
            <a:lin ang="5400000"/>
          </a:gradFill>
          <a:ln cap="rnd">
            <a:solidFill>
              <a:srgbClr val="23b9c1"/>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variableStep chrom=chr2</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300701 12.5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300702 12.5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300703 12.5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300704 12.5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300705 12.5</a:t>
            </a:r>
            <a:endParaRPr b="0" lang="es-ES" sz="1800" spc="-1" strike="noStrike">
              <a:latin typeface="Arial"/>
            </a:endParaRPr>
          </a:p>
        </p:txBody>
      </p:sp>
      <p:sp>
        <p:nvSpPr>
          <p:cNvPr id="765" name="5 Rectángulo"/>
          <p:cNvSpPr/>
          <p:nvPr/>
        </p:nvSpPr>
        <p:spPr>
          <a:xfrm>
            <a:off x="1950480" y="3589200"/>
            <a:ext cx="3599280" cy="912600"/>
          </a:xfrm>
          <a:prstGeom prst="rect">
            <a:avLst/>
          </a:prstGeom>
          <a:gradFill rotWithShape="0">
            <a:gsLst>
              <a:gs pos="0">
                <a:srgbClr val="9ddfe4">
                  <a:alpha val="90196"/>
                </a:srgbClr>
              </a:gs>
              <a:gs pos="100000">
                <a:srgbClr val="55cfd8"/>
              </a:gs>
            </a:gsLst>
            <a:lin ang="5400000"/>
          </a:gradFill>
          <a:ln cap="rnd">
            <a:solidFill>
              <a:srgbClr val="23b9c1"/>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variableStep chrom=chr2 span=5</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300701 12.5</a:t>
            </a:r>
            <a:endParaRPr b="0" lang="es-ES" sz="1800" spc="-1" strike="noStrike">
              <a:latin typeface="Arial"/>
            </a:endParaRPr>
          </a:p>
        </p:txBody>
      </p:sp>
      <p:sp>
        <p:nvSpPr>
          <p:cNvPr id="766" name="6 Rectángulo"/>
          <p:cNvSpPr/>
          <p:nvPr/>
        </p:nvSpPr>
        <p:spPr>
          <a:xfrm>
            <a:off x="5262840" y="1644840"/>
            <a:ext cx="4895640" cy="1461240"/>
          </a:xfrm>
          <a:prstGeom prst="rect">
            <a:avLst/>
          </a:prstGeom>
          <a:gradFill rotWithShape="0">
            <a:gsLst>
              <a:gs pos="0">
                <a:srgbClr val="9ddfe4">
                  <a:alpha val="90196"/>
                </a:srgbClr>
              </a:gs>
              <a:gs pos="100000">
                <a:srgbClr val="55cfd8"/>
              </a:gs>
            </a:gsLst>
            <a:lin ang="5400000"/>
          </a:gradFill>
          <a:ln cap="rnd">
            <a:solidFill>
              <a:srgbClr val="23b9c1"/>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ea typeface="DejaVu Sans"/>
              </a:rPr>
              <a:t>fixedStep chrom=chr3 start=400601 step=100</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11</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22</a:t>
            </a:r>
            <a:endParaRPr b="0" lang="es-ES" sz="1800" spc="-1" strike="noStrike">
              <a:latin typeface="Arial"/>
            </a:endParaRPr>
          </a:p>
          <a:p>
            <a:pPr>
              <a:lnSpc>
                <a:spcPct val="100000"/>
              </a:lnSpc>
              <a:buNone/>
            </a:pPr>
            <a:r>
              <a:rPr b="0" lang="en-GB" sz="1800" spc="-1" strike="noStrike">
                <a:solidFill>
                  <a:srgbClr val="000000"/>
                </a:solidFill>
                <a:latin typeface="Franklin Gothic Book"/>
                <a:ea typeface="DejaVu Sans"/>
              </a:rPr>
              <a:t>33</a:t>
            </a:r>
            <a:endParaRPr b="0" lang="es-ES" sz="1800" spc="-1" strike="noStrike">
              <a:latin typeface="Arial"/>
            </a:endParaRPr>
          </a:p>
        </p:txBody>
      </p:sp>
      <p:sp>
        <p:nvSpPr>
          <p:cNvPr id="767" name="7 Rectángulo"/>
          <p:cNvSpPr/>
          <p:nvPr/>
        </p:nvSpPr>
        <p:spPr>
          <a:xfrm>
            <a:off x="1961640" y="4358160"/>
            <a:ext cx="4570920" cy="2279880"/>
          </a:xfrm>
          <a:prstGeom prst="rect">
            <a:avLst/>
          </a:prstGeom>
          <a:gradFill rotWithShape="0">
            <a:gsLst>
              <a:gs pos="0">
                <a:srgbClr val="9ddfe4">
                  <a:alpha val="90196"/>
                </a:srgbClr>
              </a:gs>
              <a:gs pos="100000">
                <a:srgbClr val="55cfd8"/>
              </a:gs>
            </a:gsLst>
            <a:lin ang="5400000"/>
          </a:gradFill>
          <a:ln cap="rnd">
            <a:solidFill>
              <a:srgbClr val="23b9c1"/>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US" sz="1600" spc="-1" strike="noStrike">
                <a:solidFill>
                  <a:srgbClr val="000000"/>
                </a:solidFill>
                <a:latin typeface="Franklin Gothic Book"/>
                <a:ea typeface="DejaVu Sans"/>
              </a:rPr>
              <a:t>chr19 49302000 49302300 -1.0</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49302300 49302600 -0.75</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49302600 49302900 -0.50</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49302900 49303200 -0.25</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49303200 49303500 0.0</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49303500 49303800 0.25</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49303800 49304100 0.50</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49304100 49304400 0.75</a:t>
            </a:r>
            <a:endParaRPr b="0" lang="es-ES" sz="1600" spc="-1" strike="noStrike">
              <a:latin typeface="Arial"/>
            </a:endParaRPr>
          </a:p>
          <a:p>
            <a:pPr>
              <a:lnSpc>
                <a:spcPct val="100000"/>
              </a:lnSpc>
              <a:buNone/>
            </a:pPr>
            <a:r>
              <a:rPr b="0" lang="en-US" sz="1600" spc="-1" strike="noStrike">
                <a:solidFill>
                  <a:srgbClr val="000000"/>
                </a:solidFill>
                <a:latin typeface="Franklin Gothic Book"/>
                <a:ea typeface="DejaVu Sans"/>
              </a:rPr>
              <a:t>chr19 49304400 49304700 1.00</a:t>
            </a:r>
            <a:endParaRPr b="0" lang="es-ES" sz="1600" spc="-1" strike="noStrike">
              <a:latin typeface="Arial"/>
            </a:endParaRPr>
          </a:p>
        </p:txBody>
      </p:sp>
      <p:sp>
        <p:nvSpPr>
          <p:cNvPr id="768" name="8 CuadroTexto"/>
          <p:cNvSpPr/>
          <p:nvPr/>
        </p:nvSpPr>
        <p:spPr>
          <a:xfrm>
            <a:off x="7385040" y="5222520"/>
            <a:ext cx="132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BedGraph</a:t>
            </a:r>
            <a:endParaRPr b="0" lang="es-ES" sz="1800" spc="-1" strike="noStrike">
              <a:latin typeface="Arial"/>
            </a:endParaRPr>
          </a:p>
        </p:txBody>
      </p:sp>
      <p:sp>
        <p:nvSpPr>
          <p:cNvPr id="769" name="10 Conector recto de flecha"/>
          <p:cNvSpPr/>
          <p:nvPr/>
        </p:nvSpPr>
        <p:spPr>
          <a:xfrm flipH="1">
            <a:off x="6310440" y="5406840"/>
            <a:ext cx="1006920" cy="36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770" name="11 CuadroTexto"/>
          <p:cNvSpPr/>
          <p:nvPr/>
        </p:nvSpPr>
        <p:spPr>
          <a:xfrm>
            <a:off x="7517880" y="3542760"/>
            <a:ext cx="6094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Wig</a:t>
            </a:r>
            <a:endParaRPr b="0" lang="es-ES" sz="1800" spc="-1" strike="noStrike">
              <a:latin typeface="Arial"/>
            </a:endParaRPr>
          </a:p>
        </p:txBody>
      </p:sp>
      <p:sp>
        <p:nvSpPr>
          <p:cNvPr id="771" name="13 Conector recto de flecha"/>
          <p:cNvSpPr/>
          <p:nvPr/>
        </p:nvSpPr>
        <p:spPr>
          <a:xfrm flipH="1" flipV="1">
            <a:off x="7565760" y="2521080"/>
            <a:ext cx="214920" cy="87624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772" name="15 Conector recto de flecha"/>
          <p:cNvSpPr/>
          <p:nvPr/>
        </p:nvSpPr>
        <p:spPr>
          <a:xfrm flipH="1" flipV="1">
            <a:off x="4326120" y="2651400"/>
            <a:ext cx="3095280" cy="93492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773" name="17 Conector recto de flecha"/>
          <p:cNvSpPr/>
          <p:nvPr/>
        </p:nvSpPr>
        <p:spPr>
          <a:xfrm flipH="1">
            <a:off x="5406120" y="3912120"/>
            <a:ext cx="2015280" cy="4500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arrow" w="med"/>
          </a:ln>
        </p:spPr>
        <p:style>
          <a:lnRef idx="0"/>
          <a:fillRef idx="0"/>
          <a:effectRef idx="0"/>
          <a:fontRef idx="minor"/>
        </p:style>
      </p:sp>
      <p:sp>
        <p:nvSpPr>
          <p:cNvPr id="774" name="PlaceHolder 1"/>
          <p:cNvSpPr>
            <a:spLocks noGrp="1"/>
          </p:cNvSpPr>
          <p:nvPr>
            <p:ph type="title"/>
          </p:nvPr>
        </p:nvSpPr>
        <p:spPr>
          <a:xfrm>
            <a:off x="576000" y="729720"/>
            <a:ext cx="11028600" cy="987120"/>
          </a:xfrm>
          <a:prstGeom prst="rect">
            <a:avLst/>
          </a:prstGeom>
          <a:noFill/>
          <a:ln w="0">
            <a:noFill/>
          </a:ln>
        </p:spPr>
        <p:txBody>
          <a:bodyPr lIns="0" rIns="0" tIns="0" bIns="0" anchor="ctr">
            <a:normAutofit/>
          </a:bodyPr>
          <a:p>
            <a:pPr>
              <a:lnSpc>
                <a:spcPct val="100000"/>
              </a:lnSpc>
              <a:buNone/>
            </a:pPr>
            <a:r>
              <a:rPr b="0" lang="en-US" sz="2800" spc="-1" strike="noStrike" cap="all">
                <a:solidFill>
                  <a:srgbClr val="404040"/>
                </a:solidFill>
                <a:latin typeface="Franklin Gothic Demi"/>
              </a:rPr>
              <a:t>Wig/BigWig or BedGraph</a:t>
            </a:r>
            <a:br>
              <a:rPr sz="2800"/>
            </a:br>
            <a:r>
              <a:rPr b="0" lang="en-US" sz="1600" spc="-1" strike="noStrike" cap="all">
                <a:solidFill>
                  <a:srgbClr val="404040"/>
                </a:solidFill>
                <a:latin typeface="Franklin Gothic Demi"/>
              </a:rPr>
              <a:t>Running Scores</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5" name="Group 1"/>
          <p:cNvGrpSpPr/>
          <p:nvPr/>
        </p:nvGrpSpPr>
        <p:grpSpPr>
          <a:xfrm>
            <a:off x="1519560" y="1768320"/>
            <a:ext cx="8639640" cy="4657680"/>
            <a:chOff x="1519560" y="1768320"/>
            <a:chExt cx="8639640" cy="4657680"/>
          </a:xfrm>
        </p:grpSpPr>
        <p:grpSp>
          <p:nvGrpSpPr>
            <p:cNvPr id="776" name="Agrupar 2"/>
            <p:cNvGrpSpPr/>
            <p:nvPr/>
          </p:nvGrpSpPr>
          <p:grpSpPr>
            <a:xfrm>
              <a:off x="1519560" y="1768320"/>
              <a:ext cx="7487640" cy="4657680"/>
              <a:chOff x="1519560" y="1768320"/>
              <a:chExt cx="7487640" cy="4657680"/>
            </a:xfrm>
          </p:grpSpPr>
          <p:grpSp>
            <p:nvGrpSpPr>
              <p:cNvPr id="777" name="6 Diagrama"/>
              <p:cNvGrpSpPr/>
              <p:nvPr/>
            </p:nvGrpSpPr>
            <p:grpSpPr>
              <a:xfrm>
                <a:off x="1519560" y="1768320"/>
                <a:ext cx="6551640" cy="3878640"/>
                <a:chOff x="1519560" y="1768320"/>
                <a:chExt cx="6551640" cy="3878640"/>
              </a:xfrm>
            </p:grpSpPr>
            <p:sp>
              <p:nvSpPr>
                <p:cNvPr id="778" name=""/>
                <p:cNvSpPr/>
                <p:nvPr/>
              </p:nvSpPr>
              <p:spPr>
                <a:xfrm>
                  <a:off x="1519560" y="1768320"/>
                  <a:ext cx="6551640" cy="3878640"/>
                </a:xfrm>
                <a:prstGeom prst="rect">
                  <a:avLst/>
                </a:prstGeom>
                <a:noFill/>
                <a:ln w="0">
                  <a:noFill/>
                </a:ln>
              </p:spPr>
              <p:style>
                <a:lnRef idx="0"/>
                <a:fillRef idx="0"/>
                <a:effectRef idx="0"/>
                <a:fontRef idx="minor"/>
              </p:style>
            </p:sp>
            <p:sp>
              <p:nvSpPr>
                <p:cNvPr id="779" name=""/>
                <p:cNvSpPr/>
                <p:nvPr/>
              </p:nvSpPr>
              <p:spPr>
                <a:xfrm>
                  <a:off x="1591560" y="17683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780" name=""/>
                <p:cNvSpPr/>
                <p:nvPr/>
              </p:nvSpPr>
              <p:spPr>
                <a:xfrm>
                  <a:off x="1879560" y="256356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781" name=""/>
                <p:cNvSpPr/>
                <p:nvPr/>
              </p:nvSpPr>
              <p:spPr>
                <a:xfrm>
                  <a:off x="2743560" y="3359160"/>
                  <a:ext cx="4261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782" name=""/>
                <p:cNvSpPr/>
                <p:nvPr/>
              </p:nvSpPr>
              <p:spPr>
                <a:xfrm>
                  <a:off x="3175560" y="4154400"/>
                  <a:ext cx="4468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783" name=""/>
                <p:cNvSpPr/>
                <p:nvPr/>
              </p:nvSpPr>
              <p:spPr>
                <a:xfrm>
                  <a:off x="4034880" y="4949640"/>
                  <a:ext cx="4036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784" name=""/>
                <p:cNvSpPr/>
                <p:nvPr/>
              </p:nvSpPr>
              <p:spPr>
                <a:xfrm>
                  <a:off x="4903920" y="227844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785" name=""/>
                <p:cNvSpPr/>
                <p:nvPr/>
              </p:nvSpPr>
              <p:spPr>
                <a:xfrm>
                  <a:off x="5623920" y="307368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786" name=""/>
                <p:cNvSpPr/>
                <p:nvPr/>
              </p:nvSpPr>
              <p:spPr>
                <a:xfrm>
                  <a:off x="6199920" y="38574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787" name=""/>
                <p:cNvSpPr/>
                <p:nvPr/>
              </p:nvSpPr>
              <p:spPr>
                <a:xfrm>
                  <a:off x="6847920" y="4660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788" name="Agrupar 5"/>
              <p:cNvGrpSpPr/>
              <p:nvPr/>
            </p:nvGrpSpPr>
            <p:grpSpPr>
              <a:xfrm>
                <a:off x="4572720" y="5728680"/>
                <a:ext cx="4434480" cy="697320"/>
                <a:chOff x="4572720" y="5728680"/>
                <a:chExt cx="4434480" cy="697320"/>
              </a:xfrm>
            </p:grpSpPr>
            <p:sp>
              <p:nvSpPr>
                <p:cNvPr id="789" name="Rectángulo redondeado 7"/>
                <p:cNvSpPr/>
                <p:nvPr/>
              </p:nvSpPr>
              <p:spPr>
                <a:xfrm>
                  <a:off x="4572720" y="5728680"/>
                  <a:ext cx="4434480" cy="697320"/>
                </a:xfrm>
                <a:prstGeom prst="roundRect">
                  <a:avLst>
                    <a:gd name="adj" fmla="val 10000"/>
                  </a:avLst>
                </a:prstGeom>
                <a:solidFill>
                  <a:srgbClr val="800000">
                    <a:alpha val="20000"/>
                  </a:srgbClr>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90" name="Rectángulo 8"/>
                <p:cNvSpPr/>
                <p:nvPr/>
              </p:nvSpPr>
              <p:spPr>
                <a:xfrm>
                  <a:off x="4822560" y="57492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Farther Statistical Analysis</a:t>
                  </a:r>
                  <a:endParaRPr b="0" lang="es-ES" sz="2300" spc="-1" strike="noStrike">
                    <a:latin typeface="Arial"/>
                  </a:endParaRPr>
                </a:p>
              </p:txBody>
            </p:sp>
          </p:grpSp>
          <p:grpSp>
            <p:nvGrpSpPr>
              <p:cNvPr id="791" name="Agrupar 9"/>
              <p:cNvGrpSpPr/>
              <p:nvPr/>
            </p:nvGrpSpPr>
            <p:grpSpPr>
              <a:xfrm>
                <a:off x="6806160" y="5440680"/>
                <a:ext cx="473040" cy="452880"/>
                <a:chOff x="6806160" y="5440680"/>
                <a:chExt cx="473040" cy="452880"/>
              </a:xfrm>
            </p:grpSpPr>
            <p:sp>
              <p:nvSpPr>
                <p:cNvPr id="792" name="Flecha abajo 10"/>
                <p:cNvSpPr/>
                <p:nvPr/>
              </p:nvSpPr>
              <p:spPr>
                <a:xfrm>
                  <a:off x="6826320" y="544068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793" name="Flecha abajo 4"/>
                <p:cNvSpPr/>
                <p:nvPr/>
              </p:nvSpPr>
              <p:spPr>
                <a:xfrm>
                  <a:off x="6806160" y="5440680"/>
                  <a:ext cx="248760" cy="340560"/>
                </a:xfrm>
                <a:prstGeom prst="rect">
                  <a:avLst/>
                </a:prstGeom>
                <a:noFill/>
                <a:ln w="0">
                  <a:noFill/>
                </a:ln>
              </p:spPr>
              <p:style>
                <a:lnRef idx="0"/>
                <a:fillRef idx="0"/>
                <a:effectRef idx="0"/>
                <a:fontRef idx="minor"/>
              </p:style>
            </p:sp>
          </p:grpSp>
        </p:grpSp>
        <p:grpSp>
          <p:nvGrpSpPr>
            <p:cNvPr id="794" name="13 Grupo"/>
            <p:cNvGrpSpPr/>
            <p:nvPr/>
          </p:nvGrpSpPr>
          <p:grpSpPr>
            <a:xfrm>
              <a:off x="6364440" y="2560320"/>
              <a:ext cx="3794760" cy="697320"/>
              <a:chOff x="6364440" y="2560320"/>
              <a:chExt cx="3794760" cy="697320"/>
            </a:xfrm>
          </p:grpSpPr>
          <p:sp>
            <p:nvSpPr>
              <p:cNvPr id="795" name="17 Rectángulo redondeado"/>
              <p:cNvSpPr/>
              <p:nvPr/>
            </p:nvSpPr>
            <p:spPr>
              <a:xfrm>
                <a:off x="6364440" y="2560320"/>
                <a:ext cx="379476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796" name="18 Rectángulo"/>
              <p:cNvSpPr/>
              <p:nvPr/>
            </p:nvSpPr>
            <p:spPr>
              <a:xfrm>
                <a:off x="6382080" y="25808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797" name="14 Grupo"/>
            <p:cNvGrpSpPr/>
            <p:nvPr/>
          </p:nvGrpSpPr>
          <p:grpSpPr>
            <a:xfrm>
              <a:off x="6610320" y="3070440"/>
              <a:ext cx="452880" cy="452880"/>
              <a:chOff x="6610320" y="3070440"/>
              <a:chExt cx="452880" cy="452880"/>
            </a:xfrm>
          </p:grpSpPr>
          <p:sp>
            <p:nvSpPr>
              <p:cNvPr id="798" name="15 Flecha abajo"/>
              <p:cNvSpPr/>
              <p:nvPr/>
            </p:nvSpPr>
            <p:spPr>
              <a:xfrm>
                <a:off x="6610320" y="307044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799" name="Flecha abajo 6"/>
              <p:cNvSpPr/>
              <p:nvPr/>
            </p:nvSpPr>
            <p:spPr>
              <a:xfrm>
                <a:off x="6712200" y="3070440"/>
                <a:ext cx="248760" cy="340560"/>
              </a:xfrm>
              <a:prstGeom prst="rect">
                <a:avLst/>
              </a:prstGeom>
              <a:noFill/>
              <a:ln w="0">
                <a:noFill/>
              </a:ln>
            </p:spPr>
            <p:style>
              <a:lnRef idx="0"/>
              <a:fillRef idx="0"/>
              <a:effectRef idx="0"/>
              <a:fontRef idx="minor"/>
            </p:style>
          </p:sp>
        </p:grpSp>
        <p:grpSp>
          <p:nvGrpSpPr>
            <p:cNvPr id="800" name="19 Grupo"/>
            <p:cNvGrpSpPr/>
            <p:nvPr/>
          </p:nvGrpSpPr>
          <p:grpSpPr>
            <a:xfrm>
              <a:off x="7136280" y="3070440"/>
              <a:ext cx="452880" cy="1216800"/>
              <a:chOff x="7136280" y="3070440"/>
              <a:chExt cx="452880" cy="1216800"/>
            </a:xfrm>
          </p:grpSpPr>
          <p:sp>
            <p:nvSpPr>
              <p:cNvPr id="801" name="20 Flecha abajo"/>
              <p:cNvSpPr/>
              <p:nvPr/>
            </p:nvSpPr>
            <p:spPr>
              <a:xfrm>
                <a:off x="7136280" y="307044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802" name="Flecha abajo 6"/>
              <p:cNvSpPr/>
              <p:nvPr/>
            </p:nvSpPr>
            <p:spPr>
              <a:xfrm>
                <a:off x="7238160" y="3070440"/>
                <a:ext cx="248760" cy="915480"/>
              </a:xfrm>
              <a:prstGeom prst="rect">
                <a:avLst/>
              </a:prstGeom>
              <a:noFill/>
              <a:ln w="0">
                <a:noFill/>
              </a:ln>
            </p:spPr>
            <p:style>
              <a:lnRef idx="0"/>
              <a:fillRef idx="0"/>
              <a:effectRef idx="0"/>
              <a:fontRef idx="minor"/>
            </p:style>
          </p:sp>
        </p:grpSp>
        <p:grpSp>
          <p:nvGrpSpPr>
            <p:cNvPr id="803" name="22 Grupo"/>
            <p:cNvGrpSpPr/>
            <p:nvPr/>
          </p:nvGrpSpPr>
          <p:grpSpPr>
            <a:xfrm>
              <a:off x="7695720" y="3070440"/>
              <a:ext cx="452880" cy="1937160"/>
              <a:chOff x="7695720" y="3070440"/>
              <a:chExt cx="452880" cy="1937160"/>
            </a:xfrm>
          </p:grpSpPr>
          <p:sp>
            <p:nvSpPr>
              <p:cNvPr id="804" name="23 Flecha abajo"/>
              <p:cNvSpPr/>
              <p:nvPr/>
            </p:nvSpPr>
            <p:spPr>
              <a:xfrm>
                <a:off x="7695720" y="307044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805" name="Flecha abajo 6"/>
              <p:cNvSpPr/>
              <p:nvPr/>
            </p:nvSpPr>
            <p:spPr>
              <a:xfrm>
                <a:off x="7797600" y="3070440"/>
                <a:ext cx="248760" cy="1457280"/>
              </a:xfrm>
              <a:prstGeom prst="rect">
                <a:avLst/>
              </a:prstGeom>
              <a:noFill/>
              <a:ln w="0">
                <a:noFill/>
              </a:ln>
            </p:spPr>
            <p:style>
              <a:lnRef idx="0"/>
              <a:fillRef idx="0"/>
              <a:effectRef idx="0"/>
              <a:fontRef idx="minor"/>
            </p:style>
          </p:sp>
        </p:grpSp>
        <p:grpSp>
          <p:nvGrpSpPr>
            <p:cNvPr id="806" name="25 Grupo"/>
            <p:cNvGrpSpPr/>
            <p:nvPr/>
          </p:nvGrpSpPr>
          <p:grpSpPr>
            <a:xfrm>
              <a:off x="8239320" y="3070440"/>
              <a:ext cx="452880" cy="2677680"/>
              <a:chOff x="8239320" y="3070440"/>
              <a:chExt cx="452880" cy="2677680"/>
            </a:xfrm>
          </p:grpSpPr>
          <p:sp>
            <p:nvSpPr>
              <p:cNvPr id="807" name="26 Flecha abajo"/>
              <p:cNvSpPr/>
              <p:nvPr/>
            </p:nvSpPr>
            <p:spPr>
              <a:xfrm>
                <a:off x="8239320" y="307044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808" name="Flecha abajo 6"/>
              <p:cNvSpPr/>
              <p:nvPr/>
            </p:nvSpPr>
            <p:spPr>
              <a:xfrm>
                <a:off x="8341200" y="3070440"/>
                <a:ext cx="248760" cy="2014560"/>
              </a:xfrm>
              <a:prstGeom prst="rect">
                <a:avLst/>
              </a:prstGeom>
              <a:noFill/>
              <a:ln w="0">
                <a:noFill/>
              </a:ln>
            </p:spPr>
            <p:style>
              <a:lnRef idx="0"/>
              <a:fillRef idx="0"/>
              <a:effectRef idx="0"/>
              <a:fontRef idx="minor"/>
            </p:style>
          </p:sp>
        </p:grpSp>
      </p:grpSp>
      <p:sp>
        <p:nvSpPr>
          <p:cNvPr id="809" name="PlaceHolder 1"/>
          <p:cNvSpPr>
            <a:spLocks noGrp="1"/>
          </p:cNvSpPr>
          <p:nvPr>
            <p:ph type="title"/>
          </p:nvPr>
        </p:nvSpPr>
        <p:spPr>
          <a:xfrm>
            <a:off x="576360" y="730080"/>
            <a:ext cx="11028960" cy="986400"/>
          </a:xfrm>
          <a:prstGeom prst="rect">
            <a:avLst/>
          </a:prstGeom>
          <a:noFill/>
          <a:ln w="0">
            <a:noFill/>
          </a:ln>
        </p:spPr>
        <p:txBody>
          <a:bodyPr lIns="0" rIns="0" tIns="0" bIns="0" anchor="ctr">
            <a:normAutofit/>
          </a:bodyPr>
          <a:p>
            <a:pPr>
              <a:lnSpc>
                <a:spcPct val="100000"/>
              </a:lnSpc>
              <a:buNone/>
            </a:pPr>
            <a:r>
              <a:rPr b="1" lang="en-GB" sz="4000" spc="-1" strike="noStrike" cap="all">
                <a:solidFill>
                  <a:srgbClr val="404040"/>
                </a:solidFill>
                <a:latin typeface="Calibri"/>
              </a:rPr>
              <a:t>NGS Analysis WorkFlow</a:t>
            </a:r>
            <a:endParaRPr b="0" lang="es-ES" sz="40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adroTexto 2"/>
          <p:cNvSpPr/>
          <p:nvPr/>
        </p:nvSpPr>
        <p:spPr>
          <a:xfrm>
            <a:off x="1381320" y="2209680"/>
            <a:ext cx="9901080" cy="4172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2300" spc="-1" strike="noStrike">
                <a:solidFill>
                  <a:srgbClr val="000000"/>
                </a:solidFill>
                <a:latin typeface="Franklin Gothic Book"/>
                <a:ea typeface="DejaVu Sans"/>
              </a:rPr>
              <a:t>GOAL</a:t>
            </a:r>
            <a:r>
              <a:rPr b="0" lang="en-GB" sz="2300" spc="-1" strike="noStrike">
                <a:solidFill>
                  <a:srgbClr val="000000"/>
                </a:solidFill>
                <a:latin typeface="Franklin Gothic Book"/>
                <a:ea typeface="DejaVu Sans"/>
              </a:rPr>
              <a:t>: How much feature do I have in my sample?</a:t>
            </a:r>
            <a:endParaRPr b="0" lang="es-ES" sz="2300" spc="-1" strike="noStrike">
              <a:latin typeface="Arial"/>
            </a:endParaRPr>
          </a:p>
          <a:p>
            <a:pPr>
              <a:lnSpc>
                <a:spcPct val="100000"/>
              </a:lnSpc>
              <a:buNone/>
            </a:pPr>
            <a:endParaRPr b="0" lang="es-ES" sz="2300" spc="-1" strike="noStrike">
              <a:latin typeface="Arial"/>
            </a:endParaRPr>
          </a:p>
          <a:p>
            <a:pPr>
              <a:lnSpc>
                <a:spcPct val="100000"/>
              </a:lnSpc>
              <a:buNone/>
            </a:pPr>
            <a:endParaRPr b="0" lang="es-ES" sz="2300" spc="-1" strike="noStrike">
              <a:latin typeface="Arial"/>
            </a:endParaRPr>
          </a:p>
          <a:p>
            <a:pPr>
              <a:lnSpc>
                <a:spcPct val="100000"/>
              </a:lnSpc>
              <a:buNone/>
            </a:pPr>
            <a:r>
              <a:rPr b="1" lang="en-GB" sz="2300" spc="-1" strike="noStrike">
                <a:solidFill>
                  <a:srgbClr val="000000"/>
                </a:solidFill>
                <a:latin typeface="Franklin Gothic Book"/>
                <a:ea typeface="DejaVu Sans"/>
              </a:rPr>
              <a:t>HOW</a:t>
            </a:r>
            <a:r>
              <a:rPr b="0" lang="en-GB" sz="2300" spc="-1" strike="noStrike">
                <a:solidFill>
                  <a:srgbClr val="000000"/>
                </a:solidFill>
                <a:latin typeface="Franklin Gothic Book"/>
                <a:ea typeface="DejaVu Sans"/>
              </a:rPr>
              <a:t>?</a:t>
            </a:r>
            <a:endParaRPr b="0" lang="es-ES" sz="2300" spc="-1" strike="noStrike">
              <a:latin typeface="Arial"/>
            </a:endParaRPr>
          </a:p>
          <a:p>
            <a:pPr>
              <a:lnSpc>
                <a:spcPct val="100000"/>
              </a:lnSpc>
              <a:buNone/>
            </a:pPr>
            <a:endParaRPr b="0" lang="es-ES" sz="2300" spc="-1" strike="noStrike">
              <a:latin typeface="Arial"/>
            </a:endParaRPr>
          </a:p>
          <a:p>
            <a:pPr lvl="1" marL="457200" indent="-216000">
              <a:lnSpc>
                <a:spcPct val="100000"/>
              </a:lnSpc>
              <a:spcAft>
                <a:spcPts val="1800"/>
              </a:spcAft>
              <a:buClr>
                <a:srgbClr val="000000"/>
              </a:buClr>
              <a:buFont typeface="Wingdings" charset="2"/>
              <a:buChar char=""/>
            </a:pPr>
            <a:r>
              <a:rPr b="0" lang="en-GB" sz="2300" spc="-1" strike="noStrike">
                <a:solidFill>
                  <a:srgbClr val="000000"/>
                </a:solidFill>
                <a:latin typeface="Franklin Gothic Book"/>
                <a:ea typeface="DejaVu Sans"/>
              </a:rPr>
              <a:t>	</a:t>
            </a:r>
            <a:r>
              <a:rPr b="0" lang="en-GB" sz="2300" spc="-1" strike="noStrike">
                <a:solidFill>
                  <a:srgbClr val="000000"/>
                </a:solidFill>
                <a:latin typeface="Franklin Gothic Book"/>
                <a:ea typeface="DejaVu Sans"/>
              </a:rPr>
              <a:t>Count how many fragments do I obtain from that feature</a:t>
            </a:r>
            <a:endParaRPr b="0" lang="es-ES" sz="2300" spc="-1" strike="noStrike">
              <a:latin typeface="Arial"/>
            </a:endParaRPr>
          </a:p>
          <a:p>
            <a:pPr marL="1371600">
              <a:lnSpc>
                <a:spcPct val="100000"/>
              </a:lnSpc>
              <a:buNone/>
            </a:pPr>
            <a:r>
              <a:rPr b="0" lang="en-GB" sz="1800" spc="-1" strike="noStrike">
                <a:solidFill>
                  <a:srgbClr val="000000"/>
                </a:solidFill>
                <a:latin typeface="Franklin Gothic Book"/>
                <a:ea typeface="DejaVu Sans"/>
              </a:rPr>
              <a:t>	</a:t>
            </a:r>
            <a:r>
              <a:rPr b="0" lang="en-GB" sz="1800" spc="-1" strike="noStrike">
                <a:solidFill>
                  <a:srgbClr val="000000"/>
                </a:solidFill>
                <a:latin typeface="Franklin Gothic Book"/>
                <a:ea typeface="DejaVu Sans"/>
              </a:rPr>
              <a:t>In singe-end sequencing a fragment is defined by one read.</a:t>
            </a:r>
            <a:endParaRPr b="0" lang="es-ES" sz="1800" spc="-1" strike="noStrike">
              <a:latin typeface="Arial"/>
            </a:endParaRPr>
          </a:p>
          <a:p>
            <a:pPr marL="1371600">
              <a:lnSpc>
                <a:spcPct val="100000"/>
              </a:lnSpc>
              <a:buNone/>
            </a:pPr>
            <a:endParaRPr b="0" lang="es-ES" sz="1800" spc="-1" strike="noStrike">
              <a:latin typeface="Arial"/>
            </a:endParaRPr>
          </a:p>
          <a:p>
            <a:pPr marL="1371600">
              <a:lnSpc>
                <a:spcPct val="100000"/>
              </a:lnSpc>
              <a:buNone/>
            </a:pPr>
            <a:r>
              <a:rPr b="0" lang="en-GB" sz="1800" spc="-1" strike="noStrike">
                <a:solidFill>
                  <a:srgbClr val="000000"/>
                </a:solidFill>
                <a:latin typeface="Franklin Gothic Book"/>
                <a:ea typeface="DejaVu Sans"/>
              </a:rPr>
              <a:t>	</a:t>
            </a:r>
            <a:r>
              <a:rPr b="0" lang="en-GB" sz="1800" spc="-1" strike="noStrike">
                <a:solidFill>
                  <a:srgbClr val="000000"/>
                </a:solidFill>
                <a:latin typeface="Franklin Gothic Book"/>
                <a:ea typeface="DejaVu Sans"/>
              </a:rPr>
              <a:t>In paired-end sequencing a fragment is defined by two reads.</a:t>
            </a:r>
            <a:endParaRPr b="0" lang="es-ES" sz="1800" spc="-1" strike="noStrike">
              <a:latin typeface="Arial"/>
            </a:endParaRPr>
          </a:p>
          <a:p>
            <a:pPr marL="457200">
              <a:lnSpc>
                <a:spcPct val="100000"/>
              </a:lnSpc>
              <a:spcAft>
                <a:spcPts val="1800"/>
              </a:spcAft>
              <a:buNone/>
            </a:pPr>
            <a:endParaRPr b="0" lang="es-ES" sz="2300" spc="-1" strike="noStrike">
              <a:latin typeface="Arial"/>
            </a:endParaRPr>
          </a:p>
          <a:p>
            <a:pPr lvl="1" marL="457200" indent="-216000">
              <a:lnSpc>
                <a:spcPct val="100000"/>
              </a:lnSpc>
              <a:spcAft>
                <a:spcPts val="1800"/>
              </a:spcAft>
              <a:buClr>
                <a:srgbClr val="000000"/>
              </a:buClr>
              <a:buFont typeface="Wingdings" charset="2"/>
              <a:buChar char=""/>
            </a:pPr>
            <a:r>
              <a:rPr b="0" lang="en-GB" sz="2300" spc="-1" strike="noStrike">
                <a:solidFill>
                  <a:srgbClr val="000000"/>
                </a:solidFill>
                <a:latin typeface="Franklin Gothic Book"/>
                <a:ea typeface="DejaVu Sans"/>
              </a:rPr>
              <a:t>	</a:t>
            </a:r>
            <a:r>
              <a:rPr b="0" lang="en-GB" sz="2300" spc="-1" strike="noStrike">
                <a:solidFill>
                  <a:srgbClr val="000000"/>
                </a:solidFill>
                <a:latin typeface="Franklin Gothic Book"/>
                <a:ea typeface="DejaVu Sans"/>
              </a:rPr>
              <a:t>Fragment should be compatible with the feature</a:t>
            </a:r>
            <a:endParaRPr b="0" lang="es-ES" sz="2300" spc="-1" strike="noStrike">
              <a:latin typeface="Arial"/>
            </a:endParaRPr>
          </a:p>
        </p:txBody>
      </p:sp>
      <p:sp>
        <p:nvSpPr>
          <p:cNvPr id="811"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Count occurrences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576000" y="729720"/>
            <a:ext cx="11028600" cy="987120"/>
          </a:xfrm>
          <a:prstGeom prst="rect">
            <a:avLst/>
          </a:prstGeom>
          <a:noFill/>
          <a:ln w="0">
            <a:noFill/>
          </a:ln>
        </p:spPr>
        <p:txBody>
          <a:bodyPr lIns="0" rIns="0" tIns="0" bIns="0" anchor="b">
            <a:noAutofit/>
          </a:bodyPr>
          <a:p>
            <a:pPr>
              <a:lnSpc>
                <a:spcPct val="100000"/>
              </a:lnSpc>
              <a:buNone/>
            </a:pPr>
            <a:r>
              <a:rPr b="0" lang="en-US" sz="2800" spc="-1" strike="noStrike" cap="all">
                <a:solidFill>
                  <a:srgbClr val="404040"/>
                </a:solidFill>
                <a:latin typeface="Franklin Gothic Demi"/>
              </a:rPr>
              <a:t>Data formats</a:t>
            </a:r>
            <a:endParaRPr b="0" lang="es-ES" sz="2800" spc="-1" strike="noStrike">
              <a:latin typeface="Arial"/>
            </a:endParaRPr>
          </a:p>
        </p:txBody>
      </p:sp>
      <p:pic>
        <p:nvPicPr>
          <p:cNvPr id="813" name="Imagen 4" descr=""/>
          <p:cNvPicPr/>
          <p:nvPr/>
        </p:nvPicPr>
        <p:blipFill>
          <a:blip r:embed="rId1"/>
          <a:srcRect l="0" t="12636" r="0" b="0"/>
          <a:stretch/>
        </p:blipFill>
        <p:spPr>
          <a:xfrm>
            <a:off x="1818360" y="1689120"/>
            <a:ext cx="8542800" cy="4800240"/>
          </a:xfrm>
          <a:prstGeom prst="rect">
            <a:avLst/>
          </a:prstGeom>
          <a:ln w="0">
            <a:noFill/>
          </a:ln>
        </p:spPr>
      </p:pic>
      <p:grpSp>
        <p:nvGrpSpPr>
          <p:cNvPr id="814" name="Group 7"/>
          <p:cNvGrpSpPr/>
          <p:nvPr/>
        </p:nvGrpSpPr>
        <p:grpSpPr>
          <a:xfrm>
            <a:off x="2949840" y="3969720"/>
            <a:ext cx="7229160" cy="2218680"/>
            <a:chOff x="2949840" y="3969720"/>
            <a:chExt cx="7229160" cy="2218680"/>
          </a:xfrm>
        </p:grpSpPr>
        <p:sp>
          <p:nvSpPr>
            <p:cNvPr id="815" name="Elipse 1"/>
            <p:cNvSpPr/>
            <p:nvPr/>
          </p:nvSpPr>
          <p:spPr>
            <a:xfrm>
              <a:off x="2949840" y="4138560"/>
              <a:ext cx="2299320" cy="843840"/>
            </a:xfrm>
            <a:prstGeom prst="ellipse">
              <a:avLst/>
            </a:prstGeom>
            <a:noFill/>
            <a:ln w="38100">
              <a:solidFill>
                <a:srgbClr val="62a39f"/>
              </a:solidFill>
              <a:round/>
            </a:ln>
          </p:spPr>
          <p:style>
            <a:lnRef idx="0"/>
            <a:fillRef idx="0"/>
            <a:effectRef idx="0"/>
            <a:fontRef idx="minor"/>
          </p:style>
        </p:sp>
        <p:sp>
          <p:nvSpPr>
            <p:cNvPr id="816" name="Elipse 3"/>
            <p:cNvSpPr/>
            <p:nvPr/>
          </p:nvSpPr>
          <p:spPr>
            <a:xfrm>
              <a:off x="3758400" y="5344560"/>
              <a:ext cx="2299320" cy="843840"/>
            </a:xfrm>
            <a:prstGeom prst="ellipse">
              <a:avLst/>
            </a:prstGeom>
            <a:noFill/>
            <a:ln w="38100">
              <a:solidFill>
                <a:srgbClr val="62a39f"/>
              </a:solidFill>
              <a:round/>
            </a:ln>
          </p:spPr>
          <p:style>
            <a:lnRef idx="0"/>
            <a:fillRef idx="0"/>
            <a:effectRef idx="0"/>
            <a:fontRef idx="minor"/>
          </p:style>
        </p:sp>
        <p:sp>
          <p:nvSpPr>
            <p:cNvPr id="817" name="Elipse 5"/>
            <p:cNvSpPr/>
            <p:nvPr/>
          </p:nvSpPr>
          <p:spPr>
            <a:xfrm>
              <a:off x="6763320" y="5338080"/>
              <a:ext cx="2299320" cy="843840"/>
            </a:xfrm>
            <a:prstGeom prst="ellipse">
              <a:avLst/>
            </a:prstGeom>
            <a:noFill/>
            <a:ln w="38100">
              <a:solidFill>
                <a:srgbClr val="62a39f"/>
              </a:solidFill>
              <a:round/>
            </a:ln>
          </p:spPr>
          <p:style>
            <a:lnRef idx="0"/>
            <a:fillRef idx="0"/>
            <a:effectRef idx="0"/>
            <a:fontRef idx="minor"/>
          </p:style>
        </p:sp>
        <p:sp>
          <p:nvSpPr>
            <p:cNvPr id="818" name="Elipse 6"/>
            <p:cNvSpPr/>
            <p:nvPr/>
          </p:nvSpPr>
          <p:spPr>
            <a:xfrm>
              <a:off x="7879680" y="3969720"/>
              <a:ext cx="2299320" cy="843840"/>
            </a:xfrm>
            <a:prstGeom prst="ellipse">
              <a:avLst/>
            </a:prstGeom>
            <a:noFill/>
            <a:ln w="38100">
              <a:solidFill>
                <a:srgbClr val="62a39f"/>
              </a:solidFill>
              <a:round/>
            </a:ln>
          </p:spPr>
          <p:style>
            <a:lnRef idx="0"/>
            <a:fillRef idx="0"/>
            <a:effectRef idx="0"/>
            <a:fontRef idx="minor"/>
          </p:style>
        </p:sp>
      </p:grpSp>
      <p:sp>
        <p:nvSpPr>
          <p:cNvPr id="819" name="Elipse 6"/>
          <p:cNvSpPr/>
          <p:nvPr/>
        </p:nvSpPr>
        <p:spPr>
          <a:xfrm>
            <a:off x="3585960" y="3369600"/>
            <a:ext cx="2299320" cy="843840"/>
          </a:xfrm>
          <a:prstGeom prst="ellipse">
            <a:avLst/>
          </a:prstGeom>
          <a:noFill/>
          <a:ln w="38100">
            <a:solidFill>
              <a:srgbClr val="ffc000"/>
            </a:solidFill>
            <a:round/>
          </a:ln>
        </p:spPr>
        <p:style>
          <a:lnRef idx="0"/>
          <a:fillRef idx="0"/>
          <a:effectRef idx="0"/>
          <a:fontRef idx="minor"/>
        </p:style>
      </p:sp>
      <p:grpSp>
        <p:nvGrpSpPr>
          <p:cNvPr id="820" name="Group 11"/>
          <p:cNvGrpSpPr/>
          <p:nvPr/>
        </p:nvGrpSpPr>
        <p:grpSpPr>
          <a:xfrm>
            <a:off x="5342760" y="2796480"/>
            <a:ext cx="2313720" cy="1950480"/>
            <a:chOff x="5342760" y="2796480"/>
            <a:chExt cx="2313720" cy="1950480"/>
          </a:xfrm>
        </p:grpSpPr>
        <p:sp>
          <p:nvSpPr>
            <p:cNvPr id="821" name="Elipse 6"/>
            <p:cNvSpPr/>
            <p:nvPr/>
          </p:nvSpPr>
          <p:spPr>
            <a:xfrm>
              <a:off x="5342760" y="3903120"/>
              <a:ext cx="2299320" cy="843840"/>
            </a:xfrm>
            <a:prstGeom prst="ellipse">
              <a:avLst/>
            </a:prstGeom>
            <a:noFill/>
            <a:ln w="38100">
              <a:solidFill>
                <a:srgbClr val="ff0000"/>
              </a:solidFill>
              <a:round/>
            </a:ln>
          </p:spPr>
          <p:style>
            <a:lnRef idx="0"/>
            <a:fillRef idx="0"/>
            <a:effectRef idx="0"/>
            <a:fontRef idx="minor"/>
          </p:style>
        </p:sp>
        <p:sp>
          <p:nvSpPr>
            <p:cNvPr id="822" name="Elipse 6"/>
            <p:cNvSpPr/>
            <p:nvPr/>
          </p:nvSpPr>
          <p:spPr>
            <a:xfrm>
              <a:off x="5357160" y="2796480"/>
              <a:ext cx="2299320" cy="843840"/>
            </a:xfrm>
            <a:prstGeom prst="ellipse">
              <a:avLst/>
            </a:prstGeom>
            <a:noFill/>
            <a:ln w="38100">
              <a:solidFill>
                <a:srgbClr val="ff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2" presetSubtype="4">
                                  <p:stCondLst>
                                    <p:cond delay="0"/>
                                  </p:stCondLst>
                                  <p:childTnLst>
                                    <p:set>
                                      <p:cBhvr>
                                        <p:cTn id="151" dur="1" fill="hold">
                                          <p:stCondLst>
                                            <p:cond delay="0"/>
                                          </p:stCondLst>
                                        </p:cTn>
                                        <p:tgtEl>
                                          <p:spTgt spid="820"/>
                                        </p:tgtEl>
                                        <p:attrNameLst>
                                          <p:attrName>style.visibility</p:attrName>
                                        </p:attrNameLst>
                                      </p:cBhvr>
                                      <p:to>
                                        <p:strVal val="visible"/>
                                      </p:to>
                                    </p:set>
                                    <p:anim calcmode="lin" valueType="num">
                                      <p:cBhvr additive="repl">
                                        <p:cTn id="152" dur="500" fill="hold"/>
                                        <p:tgtEl>
                                          <p:spTgt spid="820"/>
                                        </p:tgtEl>
                                        <p:attrNameLst>
                                          <p:attrName>ppt_x</p:attrName>
                                        </p:attrNameLst>
                                      </p:cBhvr>
                                      <p:tavLst>
                                        <p:tav tm="0">
                                          <p:val>
                                            <p:strVal val="#ppt_x"/>
                                          </p:val>
                                        </p:tav>
                                        <p:tav tm="100000">
                                          <p:val>
                                            <p:strVal val="#ppt_x"/>
                                          </p:val>
                                        </p:tav>
                                      </p:tavLst>
                                    </p:anim>
                                    <p:anim calcmode="lin" valueType="num">
                                      <p:cBhvr additive="repl">
                                        <p:cTn id="153" dur="500" fill="hold"/>
                                        <p:tgtEl>
                                          <p:spTgt spid="820"/>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2" presetSubtype="4">
                                  <p:stCondLst>
                                    <p:cond delay="0"/>
                                  </p:stCondLst>
                                  <p:childTnLst>
                                    <p:set>
                                      <p:cBhvr>
                                        <p:cTn id="157" dur="1" fill="hold">
                                          <p:stCondLst>
                                            <p:cond delay="0"/>
                                          </p:stCondLst>
                                        </p:cTn>
                                        <p:tgtEl>
                                          <p:spTgt spid="819"/>
                                        </p:tgtEl>
                                        <p:attrNameLst>
                                          <p:attrName>style.visibility</p:attrName>
                                        </p:attrNameLst>
                                      </p:cBhvr>
                                      <p:to>
                                        <p:strVal val="visible"/>
                                      </p:to>
                                    </p:set>
                                    <p:anim calcmode="lin" valueType="num">
                                      <p:cBhvr additive="repl">
                                        <p:cTn id="158" dur="500" fill="hold"/>
                                        <p:tgtEl>
                                          <p:spTgt spid="819"/>
                                        </p:tgtEl>
                                        <p:attrNameLst>
                                          <p:attrName>ppt_x</p:attrName>
                                        </p:attrNameLst>
                                      </p:cBhvr>
                                      <p:tavLst>
                                        <p:tav tm="0">
                                          <p:val>
                                            <p:strVal val="#ppt_x"/>
                                          </p:val>
                                        </p:tav>
                                        <p:tav tm="100000">
                                          <p:val>
                                            <p:strVal val="#ppt_x"/>
                                          </p:val>
                                        </p:tav>
                                      </p:tavLst>
                                    </p:anim>
                                    <p:anim calcmode="lin" valueType="num">
                                      <p:cBhvr additive="repl">
                                        <p:cTn id="159" dur="500" fill="hold"/>
                                        <p:tgtEl>
                                          <p:spTgt spid="819"/>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2" presetSubtype="4">
                                  <p:stCondLst>
                                    <p:cond delay="0"/>
                                  </p:stCondLst>
                                  <p:childTnLst>
                                    <p:set>
                                      <p:cBhvr>
                                        <p:cTn id="163" dur="1" fill="hold">
                                          <p:stCondLst>
                                            <p:cond delay="0"/>
                                          </p:stCondLst>
                                        </p:cTn>
                                        <p:tgtEl>
                                          <p:spTgt spid="814"/>
                                        </p:tgtEl>
                                        <p:attrNameLst>
                                          <p:attrName>style.visibility</p:attrName>
                                        </p:attrNameLst>
                                      </p:cBhvr>
                                      <p:to>
                                        <p:strVal val="visible"/>
                                      </p:to>
                                    </p:set>
                                    <p:anim calcmode="lin" valueType="num">
                                      <p:cBhvr additive="repl">
                                        <p:cTn id="164" dur="500" fill="hold"/>
                                        <p:tgtEl>
                                          <p:spTgt spid="814"/>
                                        </p:tgtEl>
                                        <p:attrNameLst>
                                          <p:attrName>ppt_x</p:attrName>
                                        </p:attrNameLst>
                                      </p:cBhvr>
                                      <p:tavLst>
                                        <p:tav tm="0">
                                          <p:val>
                                            <p:strVal val="#ppt_x"/>
                                          </p:val>
                                        </p:tav>
                                        <p:tav tm="100000">
                                          <p:val>
                                            <p:strVal val="#ppt_x"/>
                                          </p:val>
                                        </p:tav>
                                      </p:tavLst>
                                    </p:anim>
                                    <p:anim calcmode="lin" valueType="num">
                                      <p:cBhvr additive="repl">
                                        <p:cTn id="165" dur="500" fill="hold"/>
                                        <p:tgtEl>
                                          <p:spTgt spid="8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581040" y="705240"/>
            <a:ext cx="11028600" cy="1188360"/>
          </a:xfrm>
          <a:prstGeom prst="rect">
            <a:avLst/>
          </a:prstGeom>
          <a:noFill/>
          <a:ln w="0">
            <a:noFill/>
          </a:ln>
        </p:spPr>
        <p:txBody>
          <a:bodyPr lIns="0" rIns="0" tIns="0" bIns="0" anchor="ctr">
            <a:noAutofit/>
          </a:bodyPr>
          <a:p>
            <a:pPr>
              <a:lnSpc>
                <a:spcPct val="100000"/>
              </a:lnSpc>
              <a:buNone/>
            </a:pPr>
            <a:r>
              <a:rPr b="0" lang="en-US" sz="2800" spc="-1" strike="noStrike" cap="all">
                <a:solidFill>
                  <a:srgbClr val="404040"/>
                </a:solidFill>
                <a:latin typeface="Franklin Gothic Demi"/>
              </a:rPr>
              <a:t>GTF/Tabix</a:t>
            </a:r>
            <a:br>
              <a:rPr sz="2800"/>
            </a:br>
            <a:r>
              <a:rPr b="0" lang="en-US" sz="1600" spc="-1" strike="noStrike" cap="all">
                <a:solidFill>
                  <a:srgbClr val="404040"/>
                </a:solidFill>
                <a:latin typeface="Franklin Gothic Demi"/>
              </a:rPr>
              <a:t>Gene Features</a:t>
            </a:r>
            <a:endParaRPr b="0" lang="es-ES" sz="1600" spc="-1" strike="noStrike">
              <a:latin typeface="Arial"/>
            </a:endParaRPr>
          </a:p>
        </p:txBody>
      </p:sp>
      <p:sp>
        <p:nvSpPr>
          <p:cNvPr id="824" name="2 CuadroTexto"/>
          <p:cNvSpPr/>
          <p:nvPr/>
        </p:nvSpPr>
        <p:spPr>
          <a:xfrm>
            <a:off x="1650960" y="5712480"/>
            <a:ext cx="72756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SeqID</a:t>
            </a:r>
            <a:endParaRPr b="0" lang="es-ES" sz="1600" spc="-1" strike="noStrike">
              <a:latin typeface="Arial"/>
            </a:endParaRPr>
          </a:p>
        </p:txBody>
      </p:sp>
      <p:sp>
        <p:nvSpPr>
          <p:cNvPr id="825" name="3 CuadroTexto"/>
          <p:cNvSpPr/>
          <p:nvPr/>
        </p:nvSpPr>
        <p:spPr>
          <a:xfrm>
            <a:off x="2818080" y="6034320"/>
            <a:ext cx="80676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Source</a:t>
            </a:r>
            <a:endParaRPr b="0" lang="es-ES" sz="1600" spc="-1" strike="noStrike">
              <a:latin typeface="Arial"/>
            </a:endParaRPr>
          </a:p>
        </p:txBody>
      </p:sp>
      <p:sp>
        <p:nvSpPr>
          <p:cNvPr id="826" name="4 CuadroTexto"/>
          <p:cNvSpPr/>
          <p:nvPr/>
        </p:nvSpPr>
        <p:spPr>
          <a:xfrm>
            <a:off x="3858480" y="5532120"/>
            <a:ext cx="6040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Type</a:t>
            </a:r>
            <a:endParaRPr b="0" lang="es-ES" sz="1600" spc="-1" strike="noStrike">
              <a:latin typeface="Arial"/>
            </a:endParaRPr>
          </a:p>
        </p:txBody>
      </p:sp>
      <p:sp>
        <p:nvSpPr>
          <p:cNvPr id="827" name="5 CuadroTexto"/>
          <p:cNvSpPr/>
          <p:nvPr/>
        </p:nvSpPr>
        <p:spPr>
          <a:xfrm>
            <a:off x="6715440" y="5883480"/>
            <a:ext cx="6940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Score</a:t>
            </a:r>
            <a:endParaRPr b="0" lang="es-ES" sz="1600" spc="-1" strike="noStrike">
              <a:latin typeface="Arial"/>
            </a:endParaRPr>
          </a:p>
        </p:txBody>
      </p:sp>
      <p:sp>
        <p:nvSpPr>
          <p:cNvPr id="828" name="6 CuadroTexto"/>
          <p:cNvSpPr/>
          <p:nvPr/>
        </p:nvSpPr>
        <p:spPr>
          <a:xfrm>
            <a:off x="4928400" y="5956200"/>
            <a:ext cx="59220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Start</a:t>
            </a:r>
            <a:endParaRPr b="0" lang="es-ES" sz="1600" spc="-1" strike="noStrike">
              <a:latin typeface="Arial"/>
            </a:endParaRPr>
          </a:p>
        </p:txBody>
      </p:sp>
      <p:sp>
        <p:nvSpPr>
          <p:cNvPr id="829" name="7 CuadroTexto"/>
          <p:cNvSpPr/>
          <p:nvPr/>
        </p:nvSpPr>
        <p:spPr>
          <a:xfrm>
            <a:off x="5696280" y="5637960"/>
            <a:ext cx="5248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End</a:t>
            </a:r>
            <a:endParaRPr b="0" lang="es-ES" sz="1600" spc="-1" strike="noStrike">
              <a:latin typeface="Arial"/>
            </a:endParaRPr>
          </a:p>
        </p:txBody>
      </p:sp>
      <p:sp>
        <p:nvSpPr>
          <p:cNvPr id="830" name="8 CuadroTexto"/>
          <p:cNvSpPr/>
          <p:nvPr/>
        </p:nvSpPr>
        <p:spPr>
          <a:xfrm>
            <a:off x="7767720" y="5578920"/>
            <a:ext cx="76104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Strand</a:t>
            </a:r>
            <a:endParaRPr b="0" lang="es-ES" sz="1600" spc="-1" strike="noStrike">
              <a:latin typeface="Arial"/>
            </a:endParaRPr>
          </a:p>
        </p:txBody>
      </p:sp>
      <p:sp>
        <p:nvSpPr>
          <p:cNvPr id="831" name="9 CuadroTexto"/>
          <p:cNvSpPr/>
          <p:nvPr/>
        </p:nvSpPr>
        <p:spPr>
          <a:xfrm>
            <a:off x="8923320" y="6057360"/>
            <a:ext cx="73980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Phase</a:t>
            </a:r>
            <a:endParaRPr b="0" lang="es-ES" sz="1600" spc="-1" strike="noStrike">
              <a:latin typeface="Arial"/>
            </a:endParaRPr>
          </a:p>
        </p:txBody>
      </p:sp>
      <p:sp>
        <p:nvSpPr>
          <p:cNvPr id="832" name="10 CuadroTexto"/>
          <p:cNvSpPr/>
          <p:nvPr/>
        </p:nvSpPr>
        <p:spPr>
          <a:xfrm>
            <a:off x="9340560" y="5712480"/>
            <a:ext cx="1021680" cy="324360"/>
          </a:xfrm>
          <a:prstGeom prst="rect">
            <a:avLst/>
          </a:prstGeom>
          <a:noFill/>
          <a:ln w="0">
            <a:noFill/>
          </a:ln>
        </p:spPr>
        <p:style>
          <a:lnRef idx="0"/>
          <a:fillRef idx="0"/>
          <a:effectRef idx="0"/>
          <a:fontRef idx="minor"/>
        </p:style>
        <p:txBody>
          <a:bodyPr wrap="none" lIns="81720" rIns="81720" tIns="40680" bIns="40680" anchor="t">
            <a:spAutoFit/>
          </a:bodyPr>
          <a:p>
            <a:pPr>
              <a:lnSpc>
                <a:spcPct val="100000"/>
              </a:lnSpc>
              <a:buNone/>
            </a:pPr>
            <a:r>
              <a:rPr b="0" lang="en-US" sz="1600" spc="-1" strike="noStrike">
                <a:solidFill>
                  <a:srgbClr val="000000"/>
                </a:solidFill>
                <a:latin typeface="Arial"/>
                <a:ea typeface="DejaVu Sans"/>
              </a:rPr>
              <a:t>Attributes</a:t>
            </a:r>
            <a:endParaRPr b="0" lang="es-ES" sz="1600" spc="-1" strike="noStrike">
              <a:latin typeface="Arial"/>
            </a:endParaRPr>
          </a:p>
        </p:txBody>
      </p:sp>
      <p:sp>
        <p:nvSpPr>
          <p:cNvPr id="833" name="11 CuadroTexto"/>
          <p:cNvSpPr/>
          <p:nvPr/>
        </p:nvSpPr>
        <p:spPr>
          <a:xfrm>
            <a:off x="1773000" y="2275560"/>
            <a:ext cx="9205560" cy="2946960"/>
          </a:xfrm>
          <a:prstGeom prst="rect">
            <a:avLst/>
          </a:prstGeom>
          <a:noFill/>
          <a:ln w="0">
            <a:noFill/>
          </a:ln>
        </p:spPr>
        <p:style>
          <a:lnRef idx="0"/>
          <a:fillRef idx="0"/>
          <a:effectRef idx="0"/>
          <a:fontRef idx="minor"/>
        </p:style>
        <p:txBody>
          <a:bodyPr wrap="none" lIns="81720" rIns="81720" tIns="40680" bIns="40680" anchor="t">
            <a:noAutofit/>
          </a:bodyPr>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start_codon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134212807</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134212809</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134212807</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134213049</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134212703</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134213049</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134221530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134221650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134221530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134221650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134222783</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134222806</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2</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134222783</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134222806</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134224274</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134224425</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2</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134224274</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134224425</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134224708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134224773</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134224708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134224773</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134226535</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134226654</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134226535</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134226654</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134227136</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134227268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exon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134227136</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134227268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CDS</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134227898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134228955</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2</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a:p>
            <a:pPr>
              <a:lnSpc>
                <a:spcPct val="100000"/>
              </a:lnSpc>
              <a:buNone/>
            </a:pPr>
            <a:r>
              <a:rPr b="0" lang="en-US" sz="1050" spc="-1" strike="noStrike">
                <a:solidFill>
                  <a:srgbClr val="000000"/>
                </a:solidFill>
                <a:latin typeface="Calibri"/>
                <a:ea typeface="DejaVu Sans"/>
              </a:rPr>
              <a:t>chr1</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mm9_ensGene</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stop_codon</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134228956</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134228958</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0.000000</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a:t>
            </a:r>
            <a:r>
              <a:rPr b="0" lang="en-US" sz="1050" spc="-1" strike="noStrike">
                <a:solidFill>
                  <a:srgbClr val="000000"/>
                </a:solidFill>
                <a:latin typeface="Calibri"/>
                <a:ea typeface="DejaVu Sans"/>
              </a:rPr>
              <a:t>	</a:t>
            </a:r>
            <a:r>
              <a:rPr b="0" lang="en-US" sz="1050" spc="-1" strike="noStrike">
                <a:solidFill>
                  <a:srgbClr val="000000"/>
                </a:solidFill>
                <a:latin typeface="Calibri"/>
                <a:ea typeface="DejaVu Sans"/>
              </a:rPr>
              <a:t>gene_id "ENSMUSG00000009772"; transcript_id "ENSMUST00000072177";</a:t>
            </a:r>
            <a:endParaRPr b="0" lang="es-ES" sz="1050" spc="-1" strike="noStrike">
              <a:latin typeface="Arial"/>
            </a:endParaRPr>
          </a:p>
        </p:txBody>
      </p:sp>
      <p:sp>
        <p:nvSpPr>
          <p:cNvPr id="834" name="12 Conector recto"/>
          <p:cNvSpPr/>
          <p:nvPr/>
        </p:nvSpPr>
        <p:spPr>
          <a:xfrm flipV="1">
            <a:off x="1979280" y="5315040"/>
            <a:ext cx="360" cy="397080"/>
          </a:xfrm>
          <a:prstGeom prst="line">
            <a:avLst/>
          </a:prstGeom>
          <a:ln w="0">
            <a:solidFill>
              <a:srgbClr val="000000"/>
            </a:solidFill>
            <a:tailEnd len="med" type="arrow" w="med"/>
          </a:ln>
        </p:spPr>
        <p:style>
          <a:lnRef idx="0"/>
          <a:fillRef idx="0"/>
          <a:effectRef idx="0"/>
          <a:fontRef idx="minor"/>
        </p:style>
      </p:sp>
      <p:sp>
        <p:nvSpPr>
          <p:cNvPr id="835" name="13 Conector recto"/>
          <p:cNvSpPr/>
          <p:nvPr/>
        </p:nvSpPr>
        <p:spPr>
          <a:xfrm flipH="1" flipV="1">
            <a:off x="3143520" y="5185440"/>
            <a:ext cx="82800" cy="765720"/>
          </a:xfrm>
          <a:prstGeom prst="line">
            <a:avLst/>
          </a:prstGeom>
          <a:ln w="0">
            <a:solidFill>
              <a:srgbClr val="000000"/>
            </a:solidFill>
            <a:tailEnd len="med" type="arrow" w="med"/>
          </a:ln>
        </p:spPr>
        <p:style>
          <a:lnRef idx="0"/>
          <a:fillRef idx="0"/>
          <a:effectRef idx="0"/>
          <a:fontRef idx="minor"/>
        </p:style>
      </p:sp>
      <p:sp>
        <p:nvSpPr>
          <p:cNvPr id="836" name="14 Conector recto"/>
          <p:cNvSpPr/>
          <p:nvPr/>
        </p:nvSpPr>
        <p:spPr>
          <a:xfrm flipH="1" flipV="1">
            <a:off x="3863520" y="5097600"/>
            <a:ext cx="248760" cy="434160"/>
          </a:xfrm>
          <a:prstGeom prst="line">
            <a:avLst/>
          </a:prstGeom>
          <a:ln w="0">
            <a:solidFill>
              <a:srgbClr val="000000"/>
            </a:solidFill>
            <a:tailEnd len="med" type="arrow" w="med"/>
          </a:ln>
        </p:spPr>
        <p:style>
          <a:lnRef idx="0"/>
          <a:fillRef idx="0"/>
          <a:effectRef idx="0"/>
          <a:fontRef idx="minor"/>
        </p:style>
      </p:sp>
      <p:sp>
        <p:nvSpPr>
          <p:cNvPr id="837" name="15 Conector recto"/>
          <p:cNvSpPr/>
          <p:nvPr/>
        </p:nvSpPr>
        <p:spPr>
          <a:xfrm flipH="1" flipV="1">
            <a:off x="4871520" y="5107320"/>
            <a:ext cx="191160" cy="848880"/>
          </a:xfrm>
          <a:prstGeom prst="line">
            <a:avLst/>
          </a:prstGeom>
          <a:ln w="0">
            <a:solidFill>
              <a:srgbClr val="000000"/>
            </a:solidFill>
            <a:tailEnd len="med" type="arrow" w="med"/>
          </a:ln>
        </p:spPr>
        <p:style>
          <a:lnRef idx="0"/>
          <a:fillRef idx="0"/>
          <a:effectRef idx="0"/>
          <a:fontRef idx="minor"/>
        </p:style>
      </p:sp>
      <p:sp>
        <p:nvSpPr>
          <p:cNvPr id="838" name="16 Conector recto"/>
          <p:cNvSpPr/>
          <p:nvPr/>
        </p:nvSpPr>
        <p:spPr>
          <a:xfrm flipH="1" flipV="1">
            <a:off x="5735880" y="5120640"/>
            <a:ext cx="165960" cy="516960"/>
          </a:xfrm>
          <a:prstGeom prst="line">
            <a:avLst/>
          </a:prstGeom>
          <a:ln w="0">
            <a:solidFill>
              <a:srgbClr val="000000"/>
            </a:solidFill>
            <a:tailEnd len="med" type="arrow" w="med"/>
          </a:ln>
        </p:spPr>
        <p:style>
          <a:lnRef idx="0"/>
          <a:fillRef idx="0"/>
          <a:effectRef idx="0"/>
          <a:fontRef idx="minor"/>
        </p:style>
      </p:sp>
      <p:sp>
        <p:nvSpPr>
          <p:cNvPr id="839" name="17 Conector recto"/>
          <p:cNvSpPr/>
          <p:nvPr/>
        </p:nvSpPr>
        <p:spPr>
          <a:xfrm flipH="1" flipV="1">
            <a:off x="6678000" y="5052240"/>
            <a:ext cx="462960" cy="831240"/>
          </a:xfrm>
          <a:prstGeom prst="line">
            <a:avLst/>
          </a:prstGeom>
          <a:ln w="0">
            <a:solidFill>
              <a:srgbClr val="000000"/>
            </a:solidFill>
            <a:tailEnd len="med" type="arrow" w="med"/>
          </a:ln>
        </p:spPr>
        <p:style>
          <a:lnRef idx="0"/>
          <a:fillRef idx="0"/>
          <a:effectRef idx="0"/>
          <a:fontRef idx="minor"/>
        </p:style>
      </p:sp>
      <p:sp>
        <p:nvSpPr>
          <p:cNvPr id="840" name="18 Conector recto"/>
          <p:cNvSpPr/>
          <p:nvPr/>
        </p:nvSpPr>
        <p:spPr>
          <a:xfrm flipH="1" flipV="1">
            <a:off x="7383600" y="5079240"/>
            <a:ext cx="663840" cy="600120"/>
          </a:xfrm>
          <a:prstGeom prst="line">
            <a:avLst/>
          </a:prstGeom>
          <a:ln w="0">
            <a:solidFill>
              <a:srgbClr val="000000"/>
            </a:solidFill>
            <a:tailEnd len="med" type="arrow" w="med"/>
          </a:ln>
        </p:spPr>
        <p:style>
          <a:lnRef idx="0"/>
          <a:fillRef idx="0"/>
          <a:effectRef idx="0"/>
          <a:fontRef idx="minor"/>
        </p:style>
      </p:sp>
      <p:sp>
        <p:nvSpPr>
          <p:cNvPr id="841" name="19 Conector recto"/>
          <p:cNvSpPr/>
          <p:nvPr/>
        </p:nvSpPr>
        <p:spPr>
          <a:xfrm flipH="1" flipV="1">
            <a:off x="8264520" y="5079240"/>
            <a:ext cx="1078200" cy="977760"/>
          </a:xfrm>
          <a:prstGeom prst="line">
            <a:avLst/>
          </a:prstGeom>
          <a:ln w="0">
            <a:solidFill>
              <a:srgbClr val="000000"/>
            </a:solidFill>
            <a:tailEnd len="med" type="arrow" w="med"/>
          </a:ln>
        </p:spPr>
        <p:style>
          <a:lnRef idx="0"/>
          <a:fillRef idx="0"/>
          <a:effectRef idx="0"/>
          <a:fontRef idx="minor"/>
        </p:style>
      </p:sp>
      <p:sp>
        <p:nvSpPr>
          <p:cNvPr id="842" name="20 Conector recto"/>
          <p:cNvSpPr/>
          <p:nvPr/>
        </p:nvSpPr>
        <p:spPr>
          <a:xfrm flipH="1" flipV="1">
            <a:off x="9191520" y="5223240"/>
            <a:ext cx="444600" cy="488880"/>
          </a:xfrm>
          <a:prstGeom prst="line">
            <a:avLst/>
          </a:prstGeom>
          <a:ln w="0">
            <a:solidFill>
              <a:srgbClr val="000000"/>
            </a:solidFill>
            <a:tailEnd len="med" type="arrow" w="med"/>
          </a:ln>
        </p:spPr>
        <p:style>
          <a:lnRef idx="0"/>
          <a:fillRef idx="0"/>
          <a:effectRef idx="0"/>
          <a:fontRef idx="minor"/>
        </p:style>
      </p:sp>
      <p:sp>
        <p:nvSpPr>
          <p:cNvPr id="843" name="21 Conector recto"/>
          <p:cNvSpPr/>
          <p:nvPr/>
        </p:nvSpPr>
        <p:spPr>
          <a:xfrm flipV="1">
            <a:off x="10050840" y="5223240"/>
            <a:ext cx="509400" cy="488880"/>
          </a:xfrm>
          <a:prstGeom prst="line">
            <a:avLst/>
          </a:prstGeom>
          <a:ln w="0">
            <a:solidFill>
              <a:srgbClr val="000000"/>
            </a:solidFill>
            <a:tailEnd len="med" type="arrow" w="med"/>
          </a:ln>
        </p:spPr>
        <p:style>
          <a:lnRef idx="0"/>
          <a:fillRef idx="0"/>
          <a:effectRef idx="0"/>
          <a:fontRef idx="minor"/>
        </p:style>
      </p:sp>
      <p:pic>
        <p:nvPicPr>
          <p:cNvPr id="844" name="25 Imagen" descr=""/>
          <p:cNvPicPr/>
          <p:nvPr/>
        </p:nvPicPr>
        <p:blipFill>
          <a:blip r:embed="rId1"/>
          <a:stretch/>
        </p:blipFill>
        <p:spPr>
          <a:xfrm>
            <a:off x="3065400" y="3063240"/>
            <a:ext cx="6528960" cy="2321640"/>
          </a:xfrm>
          <a:prstGeom prst="rect">
            <a:avLst/>
          </a:prstGeom>
          <a:ln w="18360">
            <a:solidFill>
              <a:srgbClr val="808080"/>
            </a:solidFill>
            <a:round/>
          </a:ln>
          <a:effectLst>
            <a:outerShdw algn="tl" dir="2700000" dist="101823">
              <a:srgbClr val="808080"/>
            </a:outerShdw>
          </a:effectLst>
        </p:spPr>
      </p:pic>
    </p:spTree>
  </p:cSld>
  <mc:AlternateContent>
    <mc:Choice Requires="p14">
      <p:transition spd="slow" p14:dur="2000"/>
    </mc:Choice>
    <mc:Fallback>
      <p:transition spd="slow"/>
    </mc:Fallback>
  </mc:AlternateContent>
  <p:timing>
    <p:tnLst>
      <p:par>
        <p:cTn id="166" dur="indefinite" restart="never" nodeType="tmRoot">
          <p:childTnLst>
            <p:seq>
              <p:cTn id="167" dur="indefinite" nodeType="mainSeq">
                <p:childTnLst>
                  <p:par>
                    <p:cTn id="168" fill="hold">
                      <p:stCondLst>
                        <p:cond delay="indefinite"/>
                      </p:stCondLst>
                      <p:childTnLst>
                        <p:par>
                          <p:cTn id="169" fill="hold">
                            <p:stCondLst>
                              <p:cond delay="0"/>
                            </p:stCondLst>
                            <p:childTnLst>
                              <p:par>
                                <p:cTn id="170" nodeType="clickEffect" fill="hold" presetClass="entr">
                                  <p:stCondLst>
                                    <p:cond delay="0"/>
                                  </p:stCondLst>
                                  <p:childTnLst>
                                    <p:set>
                                      <p:cBhvr>
                                        <p:cTn id="171" dur="1" fill="hold">
                                          <p:stCondLst>
                                            <p:cond delay="0"/>
                                          </p:stCondLst>
                                        </p:cTn>
                                        <p:tgtEl>
                                          <p:spTgt spid="844"/>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5" name="Picture 2" descr="http://www-huber.embl.de/users/anders/HTSeq/doc/_images/count_modes.png"/>
          <p:cNvPicPr/>
          <p:nvPr/>
        </p:nvPicPr>
        <p:blipFill>
          <a:blip r:embed="rId1"/>
          <a:stretch/>
        </p:blipFill>
        <p:spPr>
          <a:xfrm>
            <a:off x="3707640" y="1972080"/>
            <a:ext cx="4546080" cy="4079160"/>
          </a:xfrm>
          <a:prstGeom prst="rect">
            <a:avLst/>
          </a:prstGeom>
          <a:ln w="0">
            <a:noFill/>
          </a:ln>
        </p:spPr>
      </p:pic>
      <p:sp>
        <p:nvSpPr>
          <p:cNvPr id="846" name="2 CuadroTexto"/>
          <p:cNvSpPr/>
          <p:nvPr/>
        </p:nvSpPr>
        <p:spPr>
          <a:xfrm>
            <a:off x="1860120" y="3357000"/>
            <a:ext cx="1582920" cy="2039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3200" spc="-1" strike="noStrike">
                <a:solidFill>
                  <a:srgbClr val="000000"/>
                </a:solidFill>
                <a:latin typeface="Franklin Gothic Book"/>
                <a:ea typeface="DejaVu Sans"/>
              </a:rPr>
              <a:t>Htseq count method</a:t>
            </a:r>
            <a:endParaRPr b="0" lang="es-ES" sz="3200" spc="-1" strike="noStrike">
              <a:latin typeface="Arial"/>
            </a:endParaRPr>
          </a:p>
        </p:txBody>
      </p:sp>
      <p:sp>
        <p:nvSpPr>
          <p:cNvPr id="847" name="7 CuadroTexto"/>
          <p:cNvSpPr/>
          <p:nvPr/>
        </p:nvSpPr>
        <p:spPr>
          <a:xfrm>
            <a:off x="4409280" y="6237360"/>
            <a:ext cx="3866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Tools: HTSeq, RSEM, Cufflinks,…</a:t>
            </a:r>
            <a:endParaRPr b="0" lang="es-ES" sz="1800" spc="-1" strike="noStrike">
              <a:latin typeface="Arial"/>
            </a:endParaRPr>
          </a:p>
        </p:txBody>
      </p:sp>
      <p:sp>
        <p:nvSpPr>
          <p:cNvPr id="848"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Count occurrences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9" name="Imagen 3" descr=""/>
          <p:cNvPicPr/>
          <p:nvPr/>
        </p:nvPicPr>
        <p:blipFill>
          <a:blip r:embed="rId1"/>
          <a:srcRect l="0" t="0" r="0" b="45966"/>
          <a:stretch/>
        </p:blipFill>
        <p:spPr>
          <a:xfrm>
            <a:off x="2216160" y="1816560"/>
            <a:ext cx="7758360" cy="2395800"/>
          </a:xfrm>
          <a:prstGeom prst="rect">
            <a:avLst/>
          </a:prstGeom>
          <a:ln w="0">
            <a:noFill/>
          </a:ln>
        </p:spPr>
      </p:pic>
      <p:sp>
        <p:nvSpPr>
          <p:cNvPr id="850" name="PlaceHolder 1"/>
          <p:cNvSpPr>
            <a:spLocks noGrp="1"/>
          </p:cNvSpPr>
          <p:nvPr>
            <p:ph type="title"/>
          </p:nvPr>
        </p:nvSpPr>
        <p:spPr>
          <a:xfrm>
            <a:off x="803520" y="368640"/>
            <a:ext cx="11028600" cy="1187640"/>
          </a:xfrm>
          <a:prstGeom prst="rect">
            <a:avLst/>
          </a:prstGeom>
          <a:noFill/>
          <a:ln w="0">
            <a:noFill/>
          </a:ln>
        </p:spPr>
        <p:txBody>
          <a:bodyPr lIns="90000" rIns="90000" tIns="45000" bIns="45000" anchor="ctr">
            <a:normAutofit/>
          </a:bodyPr>
          <a:p>
            <a:pPr>
              <a:lnSpc>
                <a:spcPct val="100000"/>
              </a:lnSpc>
              <a:buNone/>
            </a:pPr>
            <a:r>
              <a:rPr b="0" lang="en-GB" sz="2800" spc="-1" strike="noStrike" cap="all">
                <a:solidFill>
                  <a:srgbClr val="404040"/>
                </a:solidFill>
                <a:latin typeface="Franklin Gothic Demi"/>
              </a:rPr>
              <a:t>Mapping Reads: The RNA-SEQ alignment problem</a:t>
            </a:r>
            <a:endParaRPr b="0" lang="es-ES" sz="2800" spc="-1" strike="noStrike">
              <a:latin typeface="Arial"/>
            </a:endParaRPr>
          </a:p>
        </p:txBody>
      </p:sp>
      <p:pic>
        <p:nvPicPr>
          <p:cNvPr id="851" name="Imagen 3" descr=""/>
          <p:cNvPicPr/>
          <p:nvPr/>
        </p:nvPicPr>
        <p:blipFill>
          <a:blip r:embed="rId2"/>
          <a:srcRect l="0" t="59886" r="0" b="281"/>
          <a:stretch/>
        </p:blipFill>
        <p:spPr>
          <a:xfrm>
            <a:off x="2010240" y="4473000"/>
            <a:ext cx="7758360" cy="1765800"/>
          </a:xfrm>
          <a:prstGeom prst="rect">
            <a:avLst/>
          </a:prstGeom>
          <a:ln w="0">
            <a:noFill/>
          </a:ln>
        </p:spPr>
      </p:pic>
    </p:spTree>
  </p:cSld>
  <mc:AlternateContent>
    <mc:Choice Requires="p14">
      <p:transition spd="slow" p14:dur="2000"/>
    </mc:Choice>
    <mc:Fallback>
      <p:transition spd="slow"/>
    </mc:Fallback>
  </mc:AlternateContent>
  <p:timing>
    <p:tnLst>
      <p:par>
        <p:cTn id="176" dur="indefinite" restart="never" nodeType="tmRoot">
          <p:childTnLst>
            <p:seq>
              <p:cTn id="177" dur="indefinite" nodeType="mainSeq">
                <p:childTnLst>
                  <p:par>
                    <p:cTn id="178" fill="hold">
                      <p:stCondLst>
                        <p:cond delay="indefinite"/>
                      </p:stCondLst>
                      <p:childTnLst>
                        <p:par>
                          <p:cTn id="179" fill="hold">
                            <p:stCondLst>
                              <p:cond delay="0"/>
                            </p:stCondLst>
                            <p:childTnLst>
                              <p:par>
                                <p:cTn id="180" nodeType="clickEffect" fill="hold" presetClass="entr" presetID="2" presetSubtype="4">
                                  <p:stCondLst>
                                    <p:cond delay="0"/>
                                  </p:stCondLst>
                                  <p:childTnLst>
                                    <p:set>
                                      <p:cBhvr>
                                        <p:cTn id="181" dur="1" fill="hold">
                                          <p:stCondLst>
                                            <p:cond delay="0"/>
                                          </p:stCondLst>
                                        </p:cTn>
                                        <p:tgtEl>
                                          <p:spTgt spid="851"/>
                                        </p:tgtEl>
                                        <p:attrNameLst>
                                          <p:attrName>style.visibility</p:attrName>
                                        </p:attrNameLst>
                                      </p:cBhvr>
                                      <p:to>
                                        <p:strVal val="visible"/>
                                      </p:to>
                                    </p:set>
                                    <p:anim calcmode="lin" valueType="num">
                                      <p:cBhvr additive="repl">
                                        <p:cTn id="182" dur="500" fill="hold"/>
                                        <p:tgtEl>
                                          <p:spTgt spid="851"/>
                                        </p:tgtEl>
                                        <p:attrNameLst>
                                          <p:attrName>ppt_x</p:attrName>
                                        </p:attrNameLst>
                                      </p:cBhvr>
                                      <p:tavLst>
                                        <p:tav tm="0">
                                          <p:val>
                                            <p:strVal val="#ppt_x"/>
                                          </p:val>
                                        </p:tav>
                                        <p:tav tm="100000">
                                          <p:val>
                                            <p:strVal val="#ppt_x"/>
                                          </p:val>
                                        </p:tav>
                                      </p:tavLst>
                                    </p:anim>
                                    <p:anim calcmode="lin" valueType="num">
                                      <p:cBhvr additive="repl">
                                        <p:cTn id="183" dur="500" fill="hold"/>
                                        <p:tgtEl>
                                          <p:spTgt spid="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Content Placeholder 2"/>
          <p:cNvSpPr/>
          <p:nvPr/>
        </p:nvSpPr>
        <p:spPr>
          <a:xfrm>
            <a:off x="1097280" y="2503440"/>
            <a:ext cx="10535040" cy="3379320"/>
          </a:xfrm>
          <a:prstGeom prst="rect">
            <a:avLst/>
          </a:prstGeom>
          <a:noFill/>
          <a:ln w="0">
            <a:noFill/>
          </a:ln>
        </p:spPr>
        <p:style>
          <a:lnRef idx="0"/>
          <a:fillRef idx="0"/>
          <a:effectRef idx="0"/>
          <a:fontRef idx="minor"/>
        </p:style>
        <p:txBody>
          <a:bodyPr lIns="90000" rIns="90000" tIns="45000" bIns="45000" anchor="t">
            <a:normAutofit fontScale="82000"/>
          </a:bodyPr>
          <a:p>
            <a:pPr marL="343080" indent="-343080">
              <a:lnSpc>
                <a:spcPct val="100000"/>
              </a:lnSpc>
              <a:spcBef>
                <a:spcPts val="641"/>
              </a:spcBef>
              <a:buNone/>
              <a:tabLst>
                <a:tab algn="l" pos="0"/>
              </a:tabLst>
            </a:pPr>
            <a:r>
              <a:rPr b="0" lang="en-GB" sz="3200" spc="-1" strike="noStrike">
                <a:solidFill>
                  <a:srgbClr val="000000"/>
                </a:solidFill>
                <a:latin typeface="Calibri"/>
                <a:ea typeface="DejaVu Sans"/>
              </a:rPr>
              <a:t>Alignment against </a:t>
            </a:r>
            <a:r>
              <a:rPr b="1" lang="en-GB" sz="3200" spc="-1" strike="noStrike">
                <a:solidFill>
                  <a:srgbClr val="000000"/>
                </a:solidFill>
                <a:latin typeface="Calibri"/>
                <a:ea typeface="DejaVu Sans"/>
              </a:rPr>
              <a:t>TRANSCRIPTOME:</a:t>
            </a:r>
            <a:endParaRPr b="0" lang="es-ES" sz="3200" spc="-1" strike="noStrike">
              <a:latin typeface="Arial"/>
            </a:endParaRPr>
          </a:p>
          <a:p>
            <a:pPr marL="343080" indent="-343080">
              <a:lnSpc>
                <a:spcPct val="100000"/>
              </a:lnSpc>
              <a:spcBef>
                <a:spcPts val="561"/>
              </a:spcBef>
              <a:buNone/>
              <a:tabLst>
                <a:tab algn="l" pos="0"/>
              </a:tabLst>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The reference is a list of ~100.000 transcripts of average length around 2-3kb.</a:t>
            </a:r>
            <a:endParaRPr b="0" lang="es-ES" sz="2800" spc="-1" strike="noStrike">
              <a:latin typeface="Arial"/>
            </a:endParaRPr>
          </a:p>
          <a:p>
            <a:pPr marL="343080" indent="-343080">
              <a:lnSpc>
                <a:spcPct val="100000"/>
              </a:lnSpc>
              <a:spcBef>
                <a:spcPts val="561"/>
              </a:spcBef>
              <a:buNone/>
              <a:tabLst>
                <a:tab algn="l" pos="0"/>
              </a:tabLst>
            </a:pPr>
            <a:endParaRPr b="0" lang="es-ES" sz="2800" spc="-1" strike="noStrike">
              <a:latin typeface="Arial"/>
            </a:endParaRPr>
          </a:p>
          <a:p>
            <a:pPr marL="343080" indent="-343080">
              <a:lnSpc>
                <a:spcPct val="100000"/>
              </a:lnSpc>
              <a:spcBef>
                <a:spcPts val="641"/>
              </a:spcBef>
              <a:buNone/>
              <a:tabLst>
                <a:tab algn="l" pos="0"/>
              </a:tabLst>
            </a:pPr>
            <a:r>
              <a:rPr b="0" lang="en-GB" sz="3200" spc="-1" strike="noStrike">
                <a:solidFill>
                  <a:srgbClr val="000000"/>
                </a:solidFill>
                <a:latin typeface="Calibri"/>
                <a:ea typeface="DejaVu Sans"/>
              </a:rPr>
              <a:t>Problems:</a:t>
            </a:r>
            <a:endParaRPr b="0" lang="es-ES" sz="3200" spc="-1" strike="noStrike">
              <a:latin typeface="Arial"/>
            </a:endParaRPr>
          </a:p>
          <a:p>
            <a:pPr marL="343080" indent="-343080">
              <a:lnSpc>
                <a:spcPct val="100000"/>
              </a:lnSpc>
              <a:spcBef>
                <a:spcPts val="561"/>
              </a:spcBef>
              <a:buNone/>
              <a:tabLst>
                <a:tab algn="l" pos="0"/>
              </a:tabLst>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Transcriptome is not always available</a:t>
            </a:r>
            <a:endParaRPr b="0" lang="es-ES" sz="2800" spc="-1" strike="noStrike">
              <a:latin typeface="Arial"/>
            </a:endParaRPr>
          </a:p>
          <a:p>
            <a:pPr marL="343080" indent="-343080">
              <a:lnSpc>
                <a:spcPct val="100000"/>
              </a:lnSpc>
              <a:spcBef>
                <a:spcPts val="561"/>
              </a:spcBef>
              <a:buNone/>
              <a:tabLst>
                <a:tab algn="l" pos="0"/>
              </a:tabLst>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Transcript variance is not fully known even for humans</a:t>
            </a:r>
            <a:endParaRPr b="0" lang="es-ES" sz="2800" spc="-1" strike="noStrike">
              <a:latin typeface="Arial"/>
            </a:endParaRPr>
          </a:p>
          <a:p>
            <a:pPr marL="343080" indent="-343080">
              <a:lnSpc>
                <a:spcPct val="100000"/>
              </a:lnSpc>
              <a:spcBef>
                <a:spcPts val="561"/>
              </a:spcBef>
              <a:buNone/>
              <a:tabLst>
                <a:tab algn="l" pos="0"/>
              </a:tabLst>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Multimapping reads</a:t>
            </a:r>
            <a:endParaRPr b="0" lang="es-ES" sz="2800" spc="-1" strike="noStrike">
              <a:latin typeface="Arial"/>
            </a:endParaRPr>
          </a:p>
        </p:txBody>
      </p:sp>
      <p:pic>
        <p:nvPicPr>
          <p:cNvPr id="853" name="Picture 3" descr=""/>
          <p:cNvPicPr/>
          <p:nvPr/>
        </p:nvPicPr>
        <p:blipFill>
          <a:blip r:embed="rId1"/>
          <a:stretch/>
        </p:blipFill>
        <p:spPr>
          <a:xfrm>
            <a:off x="210600" y="626400"/>
            <a:ext cx="11247120" cy="11876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title"/>
          </p:nvPr>
        </p:nvSpPr>
        <p:spPr>
          <a:xfrm>
            <a:off x="428760" y="614880"/>
            <a:ext cx="11028600" cy="560520"/>
          </a:xfrm>
          <a:prstGeom prst="rect">
            <a:avLst/>
          </a:prstGeom>
          <a:noFill/>
          <a:ln w="0">
            <a:noFill/>
          </a:ln>
        </p:spPr>
        <p:txBody>
          <a:bodyPr lIns="90000" rIns="90000" tIns="45000" bIns="45000" anchor="b">
            <a:noAutofit/>
          </a:bodyPr>
          <a:p>
            <a:pPr>
              <a:lnSpc>
                <a:spcPct val="100000"/>
              </a:lnSpc>
              <a:buNone/>
            </a:pPr>
            <a:r>
              <a:rPr b="0" lang="de-DE" sz="3200" spc="-1" strike="noStrike" cap="all">
                <a:solidFill>
                  <a:srgbClr val="404040"/>
                </a:solidFill>
                <a:latin typeface="Franklin Gothic Demi"/>
              </a:rPr>
              <a:t>Gene expression quantification from RNA-Seq</a:t>
            </a:r>
            <a:endParaRPr b="0" lang="es-ES" sz="3200" spc="-1" strike="noStrike">
              <a:latin typeface="Arial"/>
            </a:endParaRPr>
          </a:p>
        </p:txBody>
      </p:sp>
      <p:pic>
        <p:nvPicPr>
          <p:cNvPr id="855" name="Picture 2" descr="http://www.nature.com/nbt/journal/v28/n5/images/nbt0510-421-F1.gif"/>
          <p:cNvPicPr/>
          <p:nvPr/>
        </p:nvPicPr>
        <p:blipFill>
          <a:blip r:embed="rId1"/>
          <a:srcRect l="16580" t="0" r="15294" b="76407"/>
          <a:stretch/>
        </p:blipFill>
        <p:spPr>
          <a:xfrm>
            <a:off x="1562040" y="1669680"/>
            <a:ext cx="4037400" cy="1065600"/>
          </a:xfrm>
          <a:prstGeom prst="rect">
            <a:avLst/>
          </a:prstGeom>
          <a:ln w="0">
            <a:noFill/>
          </a:ln>
        </p:spPr>
      </p:pic>
      <p:pic>
        <p:nvPicPr>
          <p:cNvPr id="856" name="Picture 2" descr="http://www.nature.com/nbt/journal/v28/n5/images/nbt0510-421-F1.gif"/>
          <p:cNvPicPr/>
          <p:nvPr/>
        </p:nvPicPr>
        <p:blipFill>
          <a:blip r:embed="rId2"/>
          <a:srcRect l="0" t="80783" r="63987" b="5716"/>
          <a:stretch/>
        </p:blipFill>
        <p:spPr>
          <a:xfrm>
            <a:off x="7162920" y="1752480"/>
            <a:ext cx="2132640" cy="837000"/>
          </a:xfrm>
          <a:prstGeom prst="rect">
            <a:avLst/>
          </a:prstGeom>
          <a:ln w="0">
            <a:noFill/>
          </a:ln>
        </p:spPr>
      </p:pic>
      <p:sp>
        <p:nvSpPr>
          <p:cNvPr id="857" name="6 CuadroTexto"/>
          <p:cNvSpPr/>
          <p:nvPr/>
        </p:nvSpPr>
        <p:spPr>
          <a:xfrm>
            <a:off x="7067880" y="1405440"/>
            <a:ext cx="33123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200" spc="-1" strike="noStrike">
                <a:solidFill>
                  <a:srgbClr val="000000"/>
                </a:solidFill>
                <a:latin typeface="Arial"/>
                <a:ea typeface="DejaVu Sans"/>
              </a:rPr>
              <a:t>Reference  Genome/Transcriptome (gtf file)</a:t>
            </a:r>
            <a:endParaRPr b="0" lang="es-ES" sz="1200" spc="-1" strike="noStrike">
              <a:latin typeface="Arial"/>
            </a:endParaRPr>
          </a:p>
        </p:txBody>
      </p:sp>
      <p:sp>
        <p:nvSpPr>
          <p:cNvPr id="858" name="9 CuadroTexto"/>
          <p:cNvSpPr/>
          <p:nvPr/>
        </p:nvSpPr>
        <p:spPr>
          <a:xfrm>
            <a:off x="9336240" y="1828800"/>
            <a:ext cx="725400" cy="1080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Isoform A</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B</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C</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Gene</a:t>
            </a:r>
            <a:endParaRPr b="0" lang="es-ES" sz="1000" spc="-1" strike="noStrike">
              <a:latin typeface="Arial"/>
            </a:endParaRPr>
          </a:p>
        </p:txBody>
      </p:sp>
      <p:sp>
        <p:nvSpPr>
          <p:cNvPr id="859" name="10 Rectángulo"/>
          <p:cNvSpPr/>
          <p:nvPr/>
        </p:nvSpPr>
        <p:spPr>
          <a:xfrm>
            <a:off x="7238880" y="27432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60" name="11 Rectángulo"/>
          <p:cNvSpPr/>
          <p:nvPr/>
        </p:nvSpPr>
        <p:spPr>
          <a:xfrm>
            <a:off x="7696080" y="27432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61" name="14 Rectángulo"/>
          <p:cNvSpPr/>
          <p:nvPr/>
        </p:nvSpPr>
        <p:spPr>
          <a:xfrm>
            <a:off x="8077320" y="27432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62" name="15 Rectángulo"/>
          <p:cNvSpPr/>
          <p:nvPr/>
        </p:nvSpPr>
        <p:spPr>
          <a:xfrm>
            <a:off x="8839080" y="27432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63" name="17 Conector recto"/>
          <p:cNvSpPr/>
          <p:nvPr/>
        </p:nvSpPr>
        <p:spPr>
          <a:xfrm>
            <a:off x="754380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64" name="19 Conector recto"/>
          <p:cNvSpPr/>
          <p:nvPr/>
        </p:nvSpPr>
        <p:spPr>
          <a:xfrm>
            <a:off x="792468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65" name="21 Conector recto"/>
          <p:cNvSpPr/>
          <p:nvPr/>
        </p:nvSpPr>
        <p:spPr>
          <a:xfrm>
            <a:off x="8610480" y="28191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66" name="26 Conector recto"/>
          <p:cNvSpPr/>
          <p:nvPr/>
        </p:nvSpPr>
        <p:spPr>
          <a:xfrm>
            <a:off x="7010280" y="2590560"/>
            <a:ext cx="32004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67" name="28 CuadroTexto"/>
          <p:cNvSpPr/>
          <p:nvPr/>
        </p:nvSpPr>
        <p:spPr>
          <a:xfrm>
            <a:off x="1778760" y="3505320"/>
            <a:ext cx="3571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1. Align reads to reference (Bowtie)</a:t>
            </a:r>
            <a:endParaRPr b="0" lang="es-ES" sz="1600" spc="-1" strike="noStrike">
              <a:latin typeface="Arial"/>
            </a:endParaRPr>
          </a:p>
        </p:txBody>
      </p:sp>
      <p:pic>
        <p:nvPicPr>
          <p:cNvPr id="868" name="Picture 2" descr="http://www.nature.com/nbt/journal/v28/n5/images/nbt0510-421-F1.gif"/>
          <p:cNvPicPr/>
          <p:nvPr/>
        </p:nvPicPr>
        <p:blipFill>
          <a:blip r:embed="rId3"/>
          <a:srcRect l="0" t="80783" r="63508" b="5716"/>
          <a:stretch/>
        </p:blipFill>
        <p:spPr>
          <a:xfrm>
            <a:off x="2286000" y="4191120"/>
            <a:ext cx="2161440" cy="837000"/>
          </a:xfrm>
          <a:prstGeom prst="rect">
            <a:avLst/>
          </a:prstGeom>
          <a:ln w="0">
            <a:noFill/>
          </a:ln>
        </p:spPr>
      </p:pic>
      <p:sp>
        <p:nvSpPr>
          <p:cNvPr id="869" name="31 Rectángulo"/>
          <p:cNvSpPr/>
          <p:nvPr/>
        </p:nvSpPr>
        <p:spPr>
          <a:xfrm>
            <a:off x="2362320" y="52578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70" name="32 Rectángulo"/>
          <p:cNvSpPr/>
          <p:nvPr/>
        </p:nvSpPr>
        <p:spPr>
          <a:xfrm>
            <a:off x="2819520" y="52578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71" name="33 Rectángulo"/>
          <p:cNvSpPr/>
          <p:nvPr/>
        </p:nvSpPr>
        <p:spPr>
          <a:xfrm>
            <a:off x="3200400" y="52578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72" name="34 Rectángulo"/>
          <p:cNvSpPr/>
          <p:nvPr/>
        </p:nvSpPr>
        <p:spPr>
          <a:xfrm>
            <a:off x="3962520" y="52578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73" name="35 Conector recto"/>
          <p:cNvSpPr/>
          <p:nvPr/>
        </p:nvSpPr>
        <p:spPr>
          <a:xfrm>
            <a:off x="2666880" y="53337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74" name="36 Conector recto"/>
          <p:cNvSpPr/>
          <p:nvPr/>
        </p:nvSpPr>
        <p:spPr>
          <a:xfrm>
            <a:off x="3047760" y="5333760"/>
            <a:ext cx="15264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75" name="37 Conector recto"/>
          <p:cNvSpPr/>
          <p:nvPr/>
        </p:nvSpPr>
        <p:spPr>
          <a:xfrm>
            <a:off x="3733560" y="53337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76" name="38 Conector recto"/>
          <p:cNvSpPr/>
          <p:nvPr/>
        </p:nvSpPr>
        <p:spPr>
          <a:xfrm>
            <a:off x="2057400" y="5105160"/>
            <a:ext cx="510516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77" name="40 CuadroTexto"/>
          <p:cNvSpPr/>
          <p:nvPr/>
        </p:nvSpPr>
        <p:spPr>
          <a:xfrm>
            <a:off x="6436800" y="4191120"/>
            <a:ext cx="704160" cy="12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A</a:t>
            </a:r>
            <a:r>
              <a:rPr b="0" lang="es-ES" sz="900" spc="-1" strike="noStrike">
                <a:solidFill>
                  <a:srgbClr val="000000"/>
                </a:solidFill>
                <a:latin typeface="Franklin Gothic Book"/>
                <a:ea typeface="DejaVu Sans"/>
              </a:rPr>
              <a:t> = 20</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B</a:t>
            </a:r>
            <a:r>
              <a:rPr b="0" lang="es-ES" sz="900" spc="-1" strike="noStrike">
                <a:solidFill>
                  <a:srgbClr val="000000"/>
                </a:solidFill>
                <a:latin typeface="Franklin Gothic Book"/>
                <a:ea typeface="DejaVu Sans"/>
              </a:rPr>
              <a:t> = 16</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Cc = 12</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C</a:t>
            </a:r>
            <a:r>
              <a:rPr b="0" lang="es-ES" sz="900" spc="-1" strike="noStrike">
                <a:solidFill>
                  <a:srgbClr val="000000"/>
                </a:solidFill>
                <a:latin typeface="Franklin Gothic Book"/>
                <a:ea typeface="DejaVu Sans"/>
              </a:rPr>
              <a:t>G</a:t>
            </a:r>
            <a:r>
              <a:rPr b="0" lang="es-ES" sz="1000" spc="-1" strike="noStrike">
                <a:solidFill>
                  <a:srgbClr val="000000"/>
                </a:solidFill>
                <a:latin typeface="Franklin Gothic Book"/>
                <a:ea typeface="DejaVu Sans"/>
              </a:rPr>
              <a:t> = 48</a:t>
            </a:r>
            <a:endParaRPr b="0" lang="es-ES" sz="1000" spc="-1" strike="noStrike">
              <a:latin typeface="Arial"/>
            </a:endParaRPr>
          </a:p>
        </p:txBody>
      </p:sp>
      <p:sp>
        <p:nvSpPr>
          <p:cNvPr id="878" name="44 CuadroTexto"/>
          <p:cNvSpPr/>
          <p:nvPr/>
        </p:nvSpPr>
        <p:spPr>
          <a:xfrm>
            <a:off x="5953680" y="3505320"/>
            <a:ext cx="12258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2. Quantify</a:t>
            </a:r>
            <a:endParaRPr b="0" lang="es-ES" sz="1600" spc="-1" strike="noStrike">
              <a:latin typeface="Arial"/>
            </a:endParaRPr>
          </a:p>
        </p:txBody>
      </p:sp>
      <p:sp>
        <p:nvSpPr>
          <p:cNvPr id="879" name="47 CuadroTexto"/>
          <p:cNvSpPr/>
          <p:nvPr/>
        </p:nvSpPr>
        <p:spPr>
          <a:xfrm>
            <a:off x="8110440" y="3505320"/>
            <a:ext cx="2553120" cy="1855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3. Generate estimators</a:t>
            </a:r>
            <a:endParaRPr b="0" lang="es-ES" sz="1600" spc="-1" strike="noStrike">
              <a:latin typeface="Arial"/>
            </a:endParaRPr>
          </a:p>
          <a:p>
            <a:pPr>
              <a:lnSpc>
                <a:spcPct val="100000"/>
              </a:lnSpc>
              <a:buNone/>
            </a:pPr>
            <a:endParaRPr b="0" lang="es-ES" sz="1600" spc="-1" strike="noStrike">
              <a:latin typeface="Arial"/>
            </a:endParaRPr>
          </a:p>
          <a:p>
            <a:pPr>
              <a:lnSpc>
                <a:spcPct val="100000"/>
              </a:lnSpc>
              <a:buNone/>
            </a:pPr>
            <a:r>
              <a:rPr b="0" lang="es-ES" sz="1400" spc="-1" strike="noStrike">
                <a:solidFill>
                  <a:srgbClr val="000000"/>
                </a:solidFill>
                <a:latin typeface="Arial"/>
                <a:ea typeface="DejaVu Sans"/>
              </a:rPr>
              <a:t>3a. For absolute gene/isoform</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quantification</a:t>
            </a:r>
            <a:endParaRPr b="0" lang="es-ES" sz="1400" spc="-1" strike="noStrike">
              <a:latin typeface="Arial"/>
            </a:endParaRPr>
          </a:p>
          <a:p>
            <a:pPr>
              <a:lnSpc>
                <a:spcPct val="100000"/>
              </a:lnSpc>
              <a:buNone/>
            </a:pP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3b. For gene/isoform </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Differential expression</a:t>
            </a:r>
            <a:endParaRPr b="0" lang="es-ES" sz="1400" spc="-1" strike="noStrike">
              <a:latin typeface="Arial"/>
            </a:endParaRPr>
          </a:p>
          <a:p>
            <a:pPr>
              <a:lnSpc>
                <a:spcPct val="100000"/>
              </a:lnSpc>
              <a:buNone/>
            </a:pPr>
            <a:endParaRPr b="0" lang="es-ES" sz="1400" spc="-1" strike="noStrike">
              <a:latin typeface="Arial"/>
            </a:endParaRPr>
          </a:p>
        </p:txBody>
      </p:sp>
      <p:pic>
        <p:nvPicPr>
          <p:cNvPr id="880" name="Picture 2" descr="http://www.nature.com/nbt/journal/v28/n5/images/nbt0510-421-F1.gif"/>
          <p:cNvPicPr/>
          <p:nvPr/>
        </p:nvPicPr>
        <p:blipFill>
          <a:blip r:embed="rId4"/>
          <a:srcRect l="66672" t="3366" r="28142" b="93237"/>
          <a:stretch/>
        </p:blipFill>
        <p:spPr>
          <a:xfrm>
            <a:off x="4038480" y="4114800"/>
            <a:ext cx="303840" cy="151200"/>
          </a:xfrm>
          <a:prstGeom prst="rect">
            <a:avLst/>
          </a:prstGeom>
          <a:ln w="0">
            <a:noFill/>
          </a:ln>
        </p:spPr>
      </p:pic>
      <p:pic>
        <p:nvPicPr>
          <p:cNvPr id="881" name="Picture 2" descr="http://www.nature.com/nbt/journal/v28/n5/images/nbt0510-421-F1.gif"/>
          <p:cNvPicPr/>
          <p:nvPr/>
        </p:nvPicPr>
        <p:blipFill>
          <a:blip r:embed="rId5"/>
          <a:srcRect l="66672" t="3366" r="28142" b="93237"/>
          <a:stretch/>
        </p:blipFill>
        <p:spPr>
          <a:xfrm>
            <a:off x="3276720" y="4114800"/>
            <a:ext cx="303840" cy="151200"/>
          </a:xfrm>
          <a:prstGeom prst="rect">
            <a:avLst/>
          </a:prstGeom>
          <a:ln w="0">
            <a:noFill/>
          </a:ln>
        </p:spPr>
      </p:pic>
      <p:sp>
        <p:nvSpPr>
          <p:cNvPr id="882" name="TextBox 2"/>
          <p:cNvSpPr/>
          <p:nvPr/>
        </p:nvSpPr>
        <p:spPr>
          <a:xfrm>
            <a:off x="4900680" y="1342800"/>
            <a:ext cx="827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.fastq</a:t>
            </a:r>
            <a:endParaRPr b="0" lang="es-ES" sz="1800" spc="-1" strike="noStrike">
              <a:latin typeface="Arial"/>
            </a:endParaRPr>
          </a:p>
        </p:txBody>
      </p:sp>
      <p:sp>
        <p:nvSpPr>
          <p:cNvPr id="883" name="TextBox 41"/>
          <p:cNvSpPr/>
          <p:nvPr/>
        </p:nvSpPr>
        <p:spPr>
          <a:xfrm>
            <a:off x="4406040" y="3709800"/>
            <a:ext cx="760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.bam</a:t>
            </a:r>
            <a:endParaRPr b="0" lang="es-ES" sz="1800" spc="-1" strike="noStrike">
              <a:latin typeface="Arial"/>
            </a:endParaRPr>
          </a:p>
        </p:txBody>
      </p:sp>
      <p:sp>
        <p:nvSpPr>
          <p:cNvPr id="884" name="TextBox 43"/>
          <p:cNvSpPr/>
          <p:nvPr/>
        </p:nvSpPr>
        <p:spPr>
          <a:xfrm>
            <a:off x="6144480" y="3695400"/>
            <a:ext cx="1054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.tsv/csv</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84" dur="indefinite" restart="never" nodeType="tmRoot">
          <p:childTnLst>
            <p:seq>
              <p:cTn id="185" dur="indefinite" nodeType="mainSeq">
                <p:childTnLst>
                  <p:par>
                    <p:cTn id="186" fill="hold">
                      <p:stCondLst>
                        <p:cond delay="indefinite"/>
                      </p:stCondLst>
                      <p:childTnLst>
                        <p:par>
                          <p:cTn id="187" fill="hold">
                            <p:stCondLst>
                              <p:cond delay="0"/>
                            </p:stCondLst>
                            <p:childTnLst>
                              <p:par>
                                <p:cTn id="188" nodeType="clickEffect" fill="hold" presetClass="entr" presetID="4" presetSubtype="16">
                                  <p:stCondLst>
                                    <p:cond delay="0"/>
                                  </p:stCondLst>
                                  <p:childTnLst>
                                    <p:set>
                                      <p:cBhvr>
                                        <p:cTn id="189" dur="1" fill="hold">
                                          <p:stCondLst>
                                            <p:cond delay="0"/>
                                          </p:stCondLst>
                                        </p:cTn>
                                        <p:tgtEl>
                                          <p:spTgt spid="855"/>
                                        </p:tgtEl>
                                        <p:attrNameLst>
                                          <p:attrName>style.visibility</p:attrName>
                                        </p:attrNameLst>
                                      </p:cBhvr>
                                      <p:to>
                                        <p:strVal val="visible"/>
                                      </p:to>
                                    </p:set>
                                    <p:animEffect filter="box(in)" transition="in">
                                      <p:cBhvr additive="repl">
                                        <p:cTn id="190" dur="500"/>
                                        <p:tgtEl>
                                          <p:spTgt spid="855"/>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2" presetSubtype="4">
                                  <p:stCondLst>
                                    <p:cond delay="0"/>
                                  </p:stCondLst>
                                  <p:childTnLst>
                                    <p:set>
                                      <p:cBhvr>
                                        <p:cTn id="194" dur="1" fill="hold">
                                          <p:stCondLst>
                                            <p:cond delay="0"/>
                                          </p:stCondLst>
                                        </p:cTn>
                                        <p:tgtEl>
                                          <p:spTgt spid="882"/>
                                        </p:tgtEl>
                                        <p:attrNameLst>
                                          <p:attrName>style.visibility</p:attrName>
                                        </p:attrNameLst>
                                      </p:cBhvr>
                                      <p:to>
                                        <p:strVal val="visible"/>
                                      </p:to>
                                    </p:set>
                                    <p:anim calcmode="lin" valueType="num">
                                      <p:cBhvr additive="repl">
                                        <p:cTn id="195" dur="500" fill="hold"/>
                                        <p:tgtEl>
                                          <p:spTgt spid="882"/>
                                        </p:tgtEl>
                                        <p:attrNameLst>
                                          <p:attrName>ppt_x</p:attrName>
                                        </p:attrNameLst>
                                      </p:cBhvr>
                                      <p:tavLst>
                                        <p:tav tm="0">
                                          <p:val>
                                            <p:strVal val="#ppt_x"/>
                                          </p:val>
                                        </p:tav>
                                        <p:tav tm="100000">
                                          <p:val>
                                            <p:strVal val="#ppt_x"/>
                                          </p:val>
                                        </p:tav>
                                      </p:tavLst>
                                    </p:anim>
                                    <p:anim calcmode="lin" valueType="num">
                                      <p:cBhvr additive="repl">
                                        <p:cTn id="196" dur="500" fill="hold"/>
                                        <p:tgtEl>
                                          <p:spTgt spid="882"/>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4" presetSubtype="16">
                                  <p:stCondLst>
                                    <p:cond delay="0"/>
                                  </p:stCondLst>
                                  <p:childTnLst>
                                    <p:set>
                                      <p:cBhvr>
                                        <p:cTn id="200" dur="1" fill="hold">
                                          <p:stCondLst>
                                            <p:cond delay="0"/>
                                          </p:stCondLst>
                                        </p:cTn>
                                        <p:tgtEl>
                                          <p:spTgt spid="856"/>
                                        </p:tgtEl>
                                        <p:attrNameLst>
                                          <p:attrName>style.visibility</p:attrName>
                                        </p:attrNameLst>
                                      </p:cBhvr>
                                      <p:to>
                                        <p:strVal val="visible"/>
                                      </p:to>
                                    </p:set>
                                    <p:animEffect filter="box(in)" transition="in">
                                      <p:cBhvr additive="repl">
                                        <p:cTn id="201" dur="500"/>
                                        <p:tgtEl>
                                          <p:spTgt spid="856"/>
                                        </p:tgtEl>
                                      </p:cBhvr>
                                    </p:animEffect>
                                  </p:childTnLst>
                                </p:cTn>
                              </p:par>
                              <p:par>
                                <p:cTn id="202" nodeType="withEffect" fill="hold" presetClass="entr" presetID="4" presetSubtype="16">
                                  <p:stCondLst>
                                    <p:cond delay="0"/>
                                  </p:stCondLst>
                                  <p:childTnLst>
                                    <p:set>
                                      <p:cBhvr>
                                        <p:cTn id="203" dur="1" fill="hold">
                                          <p:stCondLst>
                                            <p:cond delay="0"/>
                                          </p:stCondLst>
                                        </p:cTn>
                                        <p:tgtEl>
                                          <p:spTgt spid="857"/>
                                        </p:tgtEl>
                                        <p:attrNameLst>
                                          <p:attrName>style.visibility</p:attrName>
                                        </p:attrNameLst>
                                      </p:cBhvr>
                                      <p:to>
                                        <p:strVal val="visible"/>
                                      </p:to>
                                    </p:set>
                                    <p:animEffect filter="box(in)" transition="in">
                                      <p:cBhvr additive="repl">
                                        <p:cTn id="204" dur="500"/>
                                        <p:tgtEl>
                                          <p:spTgt spid="857"/>
                                        </p:tgtEl>
                                      </p:cBhvr>
                                    </p:animEffect>
                                  </p:childTnLst>
                                </p:cTn>
                              </p:par>
                              <p:par>
                                <p:cTn id="205" nodeType="withEffect" fill="hold" presetClass="entr" presetID="4" presetSubtype="16">
                                  <p:stCondLst>
                                    <p:cond delay="0"/>
                                  </p:stCondLst>
                                  <p:childTnLst>
                                    <p:set>
                                      <p:cBhvr>
                                        <p:cTn id="206" dur="1" fill="hold">
                                          <p:stCondLst>
                                            <p:cond delay="0"/>
                                          </p:stCondLst>
                                        </p:cTn>
                                        <p:tgtEl>
                                          <p:spTgt spid="858"/>
                                        </p:tgtEl>
                                        <p:attrNameLst>
                                          <p:attrName>style.visibility</p:attrName>
                                        </p:attrNameLst>
                                      </p:cBhvr>
                                      <p:to>
                                        <p:strVal val="visible"/>
                                      </p:to>
                                    </p:set>
                                    <p:animEffect filter="box(in)" transition="in">
                                      <p:cBhvr additive="repl">
                                        <p:cTn id="207" dur="500"/>
                                        <p:tgtEl>
                                          <p:spTgt spid="858"/>
                                        </p:tgtEl>
                                      </p:cBhvr>
                                    </p:animEffect>
                                  </p:childTnLst>
                                </p:cTn>
                              </p:par>
                              <p:par>
                                <p:cTn id="208" nodeType="withEffect" fill="hold" presetClass="entr" presetID="4" presetSubtype="16">
                                  <p:stCondLst>
                                    <p:cond delay="0"/>
                                  </p:stCondLst>
                                  <p:childTnLst>
                                    <p:set>
                                      <p:cBhvr>
                                        <p:cTn id="209" dur="1" fill="hold">
                                          <p:stCondLst>
                                            <p:cond delay="0"/>
                                          </p:stCondLst>
                                        </p:cTn>
                                        <p:tgtEl>
                                          <p:spTgt spid="859"/>
                                        </p:tgtEl>
                                        <p:attrNameLst>
                                          <p:attrName>style.visibility</p:attrName>
                                        </p:attrNameLst>
                                      </p:cBhvr>
                                      <p:to>
                                        <p:strVal val="visible"/>
                                      </p:to>
                                    </p:set>
                                    <p:animEffect filter="box(in)" transition="in">
                                      <p:cBhvr additive="repl">
                                        <p:cTn id="210" dur="500"/>
                                        <p:tgtEl>
                                          <p:spTgt spid="859"/>
                                        </p:tgtEl>
                                      </p:cBhvr>
                                    </p:animEffect>
                                  </p:childTnLst>
                                </p:cTn>
                              </p:par>
                              <p:par>
                                <p:cTn id="211" nodeType="withEffect" fill="hold" presetClass="entr" presetID="4" presetSubtype="16">
                                  <p:stCondLst>
                                    <p:cond delay="0"/>
                                  </p:stCondLst>
                                  <p:childTnLst>
                                    <p:set>
                                      <p:cBhvr>
                                        <p:cTn id="212" dur="1" fill="hold">
                                          <p:stCondLst>
                                            <p:cond delay="0"/>
                                          </p:stCondLst>
                                        </p:cTn>
                                        <p:tgtEl>
                                          <p:spTgt spid="860"/>
                                        </p:tgtEl>
                                        <p:attrNameLst>
                                          <p:attrName>style.visibility</p:attrName>
                                        </p:attrNameLst>
                                      </p:cBhvr>
                                      <p:to>
                                        <p:strVal val="visible"/>
                                      </p:to>
                                    </p:set>
                                    <p:animEffect filter="box(in)" transition="in">
                                      <p:cBhvr additive="repl">
                                        <p:cTn id="213" dur="500"/>
                                        <p:tgtEl>
                                          <p:spTgt spid="860"/>
                                        </p:tgtEl>
                                      </p:cBhvr>
                                    </p:animEffect>
                                  </p:childTnLst>
                                </p:cTn>
                              </p:par>
                              <p:par>
                                <p:cTn id="214" nodeType="withEffect" fill="hold" presetClass="entr" presetID="4" presetSubtype="16">
                                  <p:stCondLst>
                                    <p:cond delay="0"/>
                                  </p:stCondLst>
                                  <p:childTnLst>
                                    <p:set>
                                      <p:cBhvr>
                                        <p:cTn id="215" dur="1" fill="hold">
                                          <p:stCondLst>
                                            <p:cond delay="0"/>
                                          </p:stCondLst>
                                        </p:cTn>
                                        <p:tgtEl>
                                          <p:spTgt spid="861"/>
                                        </p:tgtEl>
                                        <p:attrNameLst>
                                          <p:attrName>style.visibility</p:attrName>
                                        </p:attrNameLst>
                                      </p:cBhvr>
                                      <p:to>
                                        <p:strVal val="visible"/>
                                      </p:to>
                                    </p:set>
                                    <p:animEffect filter="box(in)" transition="in">
                                      <p:cBhvr additive="repl">
                                        <p:cTn id="216" dur="500"/>
                                        <p:tgtEl>
                                          <p:spTgt spid="861"/>
                                        </p:tgtEl>
                                      </p:cBhvr>
                                    </p:animEffect>
                                  </p:childTnLst>
                                </p:cTn>
                              </p:par>
                              <p:par>
                                <p:cTn id="217" nodeType="withEffect" fill="hold" presetClass="entr" presetID="4" presetSubtype="16">
                                  <p:stCondLst>
                                    <p:cond delay="0"/>
                                  </p:stCondLst>
                                  <p:childTnLst>
                                    <p:set>
                                      <p:cBhvr>
                                        <p:cTn id="218" dur="1" fill="hold">
                                          <p:stCondLst>
                                            <p:cond delay="0"/>
                                          </p:stCondLst>
                                        </p:cTn>
                                        <p:tgtEl>
                                          <p:spTgt spid="862"/>
                                        </p:tgtEl>
                                        <p:attrNameLst>
                                          <p:attrName>style.visibility</p:attrName>
                                        </p:attrNameLst>
                                      </p:cBhvr>
                                      <p:to>
                                        <p:strVal val="visible"/>
                                      </p:to>
                                    </p:set>
                                    <p:animEffect filter="box(in)" transition="in">
                                      <p:cBhvr additive="repl">
                                        <p:cTn id="219" dur="500"/>
                                        <p:tgtEl>
                                          <p:spTgt spid="862"/>
                                        </p:tgtEl>
                                      </p:cBhvr>
                                    </p:animEffect>
                                  </p:childTnLst>
                                </p:cTn>
                              </p:par>
                              <p:par>
                                <p:cTn id="220" nodeType="withEffect" fill="hold" presetClass="entr" presetID="4" presetSubtype="16">
                                  <p:stCondLst>
                                    <p:cond delay="0"/>
                                  </p:stCondLst>
                                  <p:childTnLst>
                                    <p:set>
                                      <p:cBhvr>
                                        <p:cTn id="221" dur="1" fill="hold">
                                          <p:stCondLst>
                                            <p:cond delay="0"/>
                                          </p:stCondLst>
                                        </p:cTn>
                                        <p:tgtEl>
                                          <p:spTgt spid="863"/>
                                        </p:tgtEl>
                                        <p:attrNameLst>
                                          <p:attrName>style.visibility</p:attrName>
                                        </p:attrNameLst>
                                      </p:cBhvr>
                                      <p:to>
                                        <p:strVal val="visible"/>
                                      </p:to>
                                    </p:set>
                                    <p:animEffect filter="box(in)" transition="in">
                                      <p:cBhvr additive="repl">
                                        <p:cTn id="222" dur="500"/>
                                        <p:tgtEl>
                                          <p:spTgt spid="863"/>
                                        </p:tgtEl>
                                      </p:cBhvr>
                                    </p:animEffect>
                                  </p:childTnLst>
                                </p:cTn>
                              </p:par>
                              <p:par>
                                <p:cTn id="223" nodeType="withEffect" fill="hold" presetClass="entr" presetID="4" presetSubtype="16">
                                  <p:stCondLst>
                                    <p:cond delay="0"/>
                                  </p:stCondLst>
                                  <p:childTnLst>
                                    <p:set>
                                      <p:cBhvr>
                                        <p:cTn id="224" dur="1" fill="hold">
                                          <p:stCondLst>
                                            <p:cond delay="0"/>
                                          </p:stCondLst>
                                        </p:cTn>
                                        <p:tgtEl>
                                          <p:spTgt spid="864"/>
                                        </p:tgtEl>
                                        <p:attrNameLst>
                                          <p:attrName>style.visibility</p:attrName>
                                        </p:attrNameLst>
                                      </p:cBhvr>
                                      <p:to>
                                        <p:strVal val="visible"/>
                                      </p:to>
                                    </p:set>
                                    <p:animEffect filter="box(in)" transition="in">
                                      <p:cBhvr additive="repl">
                                        <p:cTn id="225" dur="500"/>
                                        <p:tgtEl>
                                          <p:spTgt spid="864"/>
                                        </p:tgtEl>
                                      </p:cBhvr>
                                    </p:animEffect>
                                  </p:childTnLst>
                                </p:cTn>
                              </p:par>
                              <p:par>
                                <p:cTn id="226" nodeType="withEffect" fill="hold" presetClass="entr" presetID="4" presetSubtype="16">
                                  <p:stCondLst>
                                    <p:cond delay="0"/>
                                  </p:stCondLst>
                                  <p:childTnLst>
                                    <p:set>
                                      <p:cBhvr>
                                        <p:cTn id="227" dur="1" fill="hold">
                                          <p:stCondLst>
                                            <p:cond delay="0"/>
                                          </p:stCondLst>
                                        </p:cTn>
                                        <p:tgtEl>
                                          <p:spTgt spid="865"/>
                                        </p:tgtEl>
                                        <p:attrNameLst>
                                          <p:attrName>style.visibility</p:attrName>
                                        </p:attrNameLst>
                                      </p:cBhvr>
                                      <p:to>
                                        <p:strVal val="visible"/>
                                      </p:to>
                                    </p:set>
                                    <p:animEffect filter="box(in)" transition="in">
                                      <p:cBhvr additive="repl">
                                        <p:cTn id="228" dur="500"/>
                                        <p:tgtEl>
                                          <p:spTgt spid="865"/>
                                        </p:tgtEl>
                                      </p:cBhvr>
                                    </p:animEffect>
                                  </p:childTnLst>
                                </p:cTn>
                              </p:par>
                              <p:par>
                                <p:cTn id="229" nodeType="withEffect" fill="hold" presetClass="entr" presetID="4" presetSubtype="16">
                                  <p:stCondLst>
                                    <p:cond delay="0"/>
                                  </p:stCondLst>
                                  <p:childTnLst>
                                    <p:set>
                                      <p:cBhvr>
                                        <p:cTn id="230" dur="1" fill="hold">
                                          <p:stCondLst>
                                            <p:cond delay="0"/>
                                          </p:stCondLst>
                                        </p:cTn>
                                        <p:tgtEl>
                                          <p:spTgt spid="866"/>
                                        </p:tgtEl>
                                        <p:attrNameLst>
                                          <p:attrName>style.visibility</p:attrName>
                                        </p:attrNameLst>
                                      </p:cBhvr>
                                      <p:to>
                                        <p:strVal val="visible"/>
                                      </p:to>
                                    </p:set>
                                    <p:animEffect filter="box(in)" transition="in">
                                      <p:cBhvr additive="repl">
                                        <p:cTn id="231" dur="500"/>
                                        <p:tgtEl>
                                          <p:spTgt spid="866"/>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4" presetSubtype="16">
                                  <p:stCondLst>
                                    <p:cond delay="0"/>
                                  </p:stCondLst>
                                  <p:childTnLst>
                                    <p:set>
                                      <p:cBhvr>
                                        <p:cTn id="235" dur="1" fill="hold">
                                          <p:stCondLst>
                                            <p:cond delay="0"/>
                                          </p:stCondLst>
                                        </p:cTn>
                                        <p:tgtEl>
                                          <p:spTgt spid="868"/>
                                        </p:tgtEl>
                                        <p:attrNameLst>
                                          <p:attrName>style.visibility</p:attrName>
                                        </p:attrNameLst>
                                      </p:cBhvr>
                                      <p:to>
                                        <p:strVal val="visible"/>
                                      </p:to>
                                    </p:set>
                                    <p:animEffect filter="box(in)" transition="in">
                                      <p:cBhvr additive="repl">
                                        <p:cTn id="236" dur="500"/>
                                        <p:tgtEl>
                                          <p:spTgt spid="868"/>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2" presetSubtype="4">
                                  <p:stCondLst>
                                    <p:cond delay="0"/>
                                  </p:stCondLst>
                                  <p:childTnLst>
                                    <p:set>
                                      <p:cBhvr>
                                        <p:cTn id="240" dur="1" fill="hold">
                                          <p:stCondLst>
                                            <p:cond delay="0"/>
                                          </p:stCondLst>
                                        </p:cTn>
                                        <p:tgtEl>
                                          <p:spTgt spid="883"/>
                                        </p:tgtEl>
                                        <p:attrNameLst>
                                          <p:attrName>style.visibility</p:attrName>
                                        </p:attrNameLst>
                                      </p:cBhvr>
                                      <p:to>
                                        <p:strVal val="visible"/>
                                      </p:to>
                                    </p:set>
                                    <p:anim calcmode="lin" valueType="num">
                                      <p:cBhvr additive="repl">
                                        <p:cTn id="241" dur="500" fill="hold"/>
                                        <p:tgtEl>
                                          <p:spTgt spid="883"/>
                                        </p:tgtEl>
                                        <p:attrNameLst>
                                          <p:attrName>ppt_x</p:attrName>
                                        </p:attrNameLst>
                                      </p:cBhvr>
                                      <p:tavLst>
                                        <p:tav tm="0">
                                          <p:val>
                                            <p:strVal val="#ppt_x"/>
                                          </p:val>
                                        </p:tav>
                                        <p:tav tm="100000">
                                          <p:val>
                                            <p:strVal val="#ppt_x"/>
                                          </p:val>
                                        </p:tav>
                                      </p:tavLst>
                                    </p:anim>
                                    <p:anim calcmode="lin" valueType="num">
                                      <p:cBhvr additive="repl">
                                        <p:cTn id="242" dur="500" fill="hold"/>
                                        <p:tgtEl>
                                          <p:spTgt spid="883"/>
                                        </p:tgtEl>
                                        <p:attrNameLst>
                                          <p:attrName>ppt_y</p:attrName>
                                        </p:attrNameLst>
                                      </p:cBhvr>
                                      <p:tavLst>
                                        <p:tav tm="0">
                                          <p:val>
                                            <p:strVal val="1+#ppt_h/2"/>
                                          </p:val>
                                        </p:tav>
                                        <p:tav tm="100000">
                                          <p:val>
                                            <p:strVal val="#ppt_y"/>
                                          </p:val>
                                        </p:tav>
                                      </p:tavLst>
                                    </p:anim>
                                  </p:childTnLst>
                                </p:cTn>
                              </p:par>
                              <p:par>
                                <p:cTn id="243" nodeType="withEffect" fill="hold" presetClass="entr" presetID="2" presetSubtype="4">
                                  <p:stCondLst>
                                    <p:cond delay="0"/>
                                  </p:stCondLst>
                                  <p:childTnLst>
                                    <p:set>
                                      <p:cBhvr>
                                        <p:cTn id="244" dur="1" fill="hold">
                                          <p:stCondLst>
                                            <p:cond delay="0"/>
                                          </p:stCondLst>
                                        </p:cTn>
                                        <p:tgtEl>
                                          <p:spTgt spid="867"/>
                                        </p:tgtEl>
                                        <p:attrNameLst>
                                          <p:attrName>style.visibility</p:attrName>
                                        </p:attrNameLst>
                                      </p:cBhvr>
                                      <p:to>
                                        <p:strVal val="visible"/>
                                      </p:to>
                                    </p:set>
                                    <p:anim calcmode="lin" valueType="num">
                                      <p:cBhvr additive="repl">
                                        <p:cTn id="245" dur="500" fill="hold"/>
                                        <p:tgtEl>
                                          <p:spTgt spid="867"/>
                                        </p:tgtEl>
                                        <p:attrNameLst>
                                          <p:attrName>ppt_x</p:attrName>
                                        </p:attrNameLst>
                                      </p:cBhvr>
                                      <p:tavLst>
                                        <p:tav tm="0">
                                          <p:val>
                                            <p:strVal val="#ppt_x"/>
                                          </p:val>
                                        </p:tav>
                                        <p:tav tm="100000">
                                          <p:val>
                                            <p:strVal val="#ppt_x"/>
                                          </p:val>
                                        </p:tav>
                                      </p:tavLst>
                                    </p:anim>
                                    <p:anim calcmode="lin" valueType="num">
                                      <p:cBhvr additive="repl">
                                        <p:cTn id="246" dur="500" fill="hold"/>
                                        <p:tgtEl>
                                          <p:spTgt spid="867"/>
                                        </p:tgtEl>
                                        <p:attrNameLst>
                                          <p:attrName>ppt_y</p:attrName>
                                        </p:attrNameLst>
                                      </p:cBhvr>
                                      <p:tavLst>
                                        <p:tav tm="0">
                                          <p:val>
                                            <p:strVal val="1+#ppt_h/2"/>
                                          </p:val>
                                        </p:tav>
                                        <p:tav tm="100000">
                                          <p:val>
                                            <p:strVal val="#ppt_y"/>
                                          </p:val>
                                        </p:tav>
                                      </p:tavLst>
                                    </p:anim>
                                  </p:childTnLst>
                                </p:cTn>
                              </p:par>
                              <p:par>
                                <p:cTn id="247" nodeType="withEffect" fill="hold" presetClass="entr" presetID="4" presetSubtype="16">
                                  <p:stCondLst>
                                    <p:cond delay="0"/>
                                  </p:stCondLst>
                                  <p:childTnLst>
                                    <p:set>
                                      <p:cBhvr>
                                        <p:cTn id="248" dur="1" fill="hold">
                                          <p:stCondLst>
                                            <p:cond delay="0"/>
                                          </p:stCondLst>
                                        </p:cTn>
                                        <p:tgtEl>
                                          <p:spTgt spid="869"/>
                                        </p:tgtEl>
                                        <p:attrNameLst>
                                          <p:attrName>style.visibility</p:attrName>
                                        </p:attrNameLst>
                                      </p:cBhvr>
                                      <p:to>
                                        <p:strVal val="visible"/>
                                      </p:to>
                                    </p:set>
                                    <p:animEffect filter="box(in)" transition="in">
                                      <p:cBhvr additive="repl">
                                        <p:cTn id="249" dur="500"/>
                                        <p:tgtEl>
                                          <p:spTgt spid="869"/>
                                        </p:tgtEl>
                                      </p:cBhvr>
                                    </p:animEffect>
                                  </p:childTnLst>
                                </p:cTn>
                              </p:par>
                              <p:par>
                                <p:cTn id="250" nodeType="withEffect" fill="hold" presetClass="entr" presetID="4" presetSubtype="16">
                                  <p:stCondLst>
                                    <p:cond delay="0"/>
                                  </p:stCondLst>
                                  <p:childTnLst>
                                    <p:set>
                                      <p:cBhvr>
                                        <p:cTn id="251" dur="1" fill="hold">
                                          <p:stCondLst>
                                            <p:cond delay="0"/>
                                          </p:stCondLst>
                                        </p:cTn>
                                        <p:tgtEl>
                                          <p:spTgt spid="870"/>
                                        </p:tgtEl>
                                        <p:attrNameLst>
                                          <p:attrName>style.visibility</p:attrName>
                                        </p:attrNameLst>
                                      </p:cBhvr>
                                      <p:to>
                                        <p:strVal val="visible"/>
                                      </p:to>
                                    </p:set>
                                    <p:animEffect filter="box(in)" transition="in">
                                      <p:cBhvr additive="repl">
                                        <p:cTn id="252" dur="500"/>
                                        <p:tgtEl>
                                          <p:spTgt spid="870"/>
                                        </p:tgtEl>
                                      </p:cBhvr>
                                    </p:animEffect>
                                  </p:childTnLst>
                                </p:cTn>
                              </p:par>
                              <p:par>
                                <p:cTn id="253" nodeType="withEffect" fill="hold" presetClass="entr" presetID="4" presetSubtype="16">
                                  <p:stCondLst>
                                    <p:cond delay="0"/>
                                  </p:stCondLst>
                                  <p:childTnLst>
                                    <p:set>
                                      <p:cBhvr>
                                        <p:cTn id="254" dur="1" fill="hold">
                                          <p:stCondLst>
                                            <p:cond delay="0"/>
                                          </p:stCondLst>
                                        </p:cTn>
                                        <p:tgtEl>
                                          <p:spTgt spid="871"/>
                                        </p:tgtEl>
                                        <p:attrNameLst>
                                          <p:attrName>style.visibility</p:attrName>
                                        </p:attrNameLst>
                                      </p:cBhvr>
                                      <p:to>
                                        <p:strVal val="visible"/>
                                      </p:to>
                                    </p:set>
                                    <p:animEffect filter="box(in)" transition="in">
                                      <p:cBhvr additive="repl">
                                        <p:cTn id="255" dur="500"/>
                                        <p:tgtEl>
                                          <p:spTgt spid="871"/>
                                        </p:tgtEl>
                                      </p:cBhvr>
                                    </p:animEffect>
                                  </p:childTnLst>
                                </p:cTn>
                              </p:par>
                              <p:par>
                                <p:cTn id="256" nodeType="withEffect" fill="hold" presetClass="entr" presetID="4" presetSubtype="16">
                                  <p:stCondLst>
                                    <p:cond delay="0"/>
                                  </p:stCondLst>
                                  <p:childTnLst>
                                    <p:set>
                                      <p:cBhvr>
                                        <p:cTn id="257" dur="1" fill="hold">
                                          <p:stCondLst>
                                            <p:cond delay="0"/>
                                          </p:stCondLst>
                                        </p:cTn>
                                        <p:tgtEl>
                                          <p:spTgt spid="872"/>
                                        </p:tgtEl>
                                        <p:attrNameLst>
                                          <p:attrName>style.visibility</p:attrName>
                                        </p:attrNameLst>
                                      </p:cBhvr>
                                      <p:to>
                                        <p:strVal val="visible"/>
                                      </p:to>
                                    </p:set>
                                    <p:animEffect filter="box(in)" transition="in">
                                      <p:cBhvr additive="repl">
                                        <p:cTn id="258" dur="500"/>
                                        <p:tgtEl>
                                          <p:spTgt spid="872"/>
                                        </p:tgtEl>
                                      </p:cBhvr>
                                    </p:animEffect>
                                  </p:childTnLst>
                                </p:cTn>
                              </p:par>
                              <p:par>
                                <p:cTn id="259" nodeType="withEffect" fill="hold" presetClass="entr" presetID="4" presetSubtype="16">
                                  <p:stCondLst>
                                    <p:cond delay="0"/>
                                  </p:stCondLst>
                                  <p:childTnLst>
                                    <p:set>
                                      <p:cBhvr>
                                        <p:cTn id="260" dur="1" fill="hold">
                                          <p:stCondLst>
                                            <p:cond delay="0"/>
                                          </p:stCondLst>
                                        </p:cTn>
                                        <p:tgtEl>
                                          <p:spTgt spid="873"/>
                                        </p:tgtEl>
                                        <p:attrNameLst>
                                          <p:attrName>style.visibility</p:attrName>
                                        </p:attrNameLst>
                                      </p:cBhvr>
                                      <p:to>
                                        <p:strVal val="visible"/>
                                      </p:to>
                                    </p:set>
                                    <p:animEffect filter="box(in)" transition="in">
                                      <p:cBhvr additive="repl">
                                        <p:cTn id="261" dur="500"/>
                                        <p:tgtEl>
                                          <p:spTgt spid="873"/>
                                        </p:tgtEl>
                                      </p:cBhvr>
                                    </p:animEffect>
                                  </p:childTnLst>
                                </p:cTn>
                              </p:par>
                              <p:par>
                                <p:cTn id="262" nodeType="withEffect" fill="hold" presetClass="entr" presetID="4" presetSubtype="16">
                                  <p:stCondLst>
                                    <p:cond delay="0"/>
                                  </p:stCondLst>
                                  <p:childTnLst>
                                    <p:set>
                                      <p:cBhvr>
                                        <p:cTn id="263" dur="1" fill="hold">
                                          <p:stCondLst>
                                            <p:cond delay="0"/>
                                          </p:stCondLst>
                                        </p:cTn>
                                        <p:tgtEl>
                                          <p:spTgt spid="874"/>
                                        </p:tgtEl>
                                        <p:attrNameLst>
                                          <p:attrName>style.visibility</p:attrName>
                                        </p:attrNameLst>
                                      </p:cBhvr>
                                      <p:to>
                                        <p:strVal val="visible"/>
                                      </p:to>
                                    </p:set>
                                    <p:animEffect filter="box(in)" transition="in">
                                      <p:cBhvr additive="repl">
                                        <p:cTn id="264" dur="500"/>
                                        <p:tgtEl>
                                          <p:spTgt spid="874"/>
                                        </p:tgtEl>
                                      </p:cBhvr>
                                    </p:animEffect>
                                  </p:childTnLst>
                                </p:cTn>
                              </p:par>
                              <p:par>
                                <p:cTn id="265" nodeType="withEffect" fill="hold" presetClass="entr" presetID="4" presetSubtype="16">
                                  <p:stCondLst>
                                    <p:cond delay="0"/>
                                  </p:stCondLst>
                                  <p:childTnLst>
                                    <p:set>
                                      <p:cBhvr>
                                        <p:cTn id="266" dur="1" fill="hold">
                                          <p:stCondLst>
                                            <p:cond delay="0"/>
                                          </p:stCondLst>
                                        </p:cTn>
                                        <p:tgtEl>
                                          <p:spTgt spid="875"/>
                                        </p:tgtEl>
                                        <p:attrNameLst>
                                          <p:attrName>style.visibility</p:attrName>
                                        </p:attrNameLst>
                                      </p:cBhvr>
                                      <p:to>
                                        <p:strVal val="visible"/>
                                      </p:to>
                                    </p:set>
                                    <p:animEffect filter="box(in)" transition="in">
                                      <p:cBhvr additive="repl">
                                        <p:cTn id="267" dur="500"/>
                                        <p:tgtEl>
                                          <p:spTgt spid="875"/>
                                        </p:tgtEl>
                                      </p:cBhvr>
                                    </p:animEffect>
                                  </p:childTnLst>
                                </p:cTn>
                              </p:par>
                              <p:par>
                                <p:cTn id="268" nodeType="withEffect" fill="hold" presetClass="entr" presetID="4" presetSubtype="16">
                                  <p:stCondLst>
                                    <p:cond delay="0"/>
                                  </p:stCondLst>
                                  <p:childTnLst>
                                    <p:set>
                                      <p:cBhvr>
                                        <p:cTn id="269" dur="1" fill="hold">
                                          <p:stCondLst>
                                            <p:cond delay="0"/>
                                          </p:stCondLst>
                                        </p:cTn>
                                        <p:tgtEl>
                                          <p:spTgt spid="876"/>
                                        </p:tgtEl>
                                        <p:attrNameLst>
                                          <p:attrName>style.visibility</p:attrName>
                                        </p:attrNameLst>
                                      </p:cBhvr>
                                      <p:to>
                                        <p:strVal val="visible"/>
                                      </p:to>
                                    </p:set>
                                    <p:animEffect filter="box(in)" transition="in">
                                      <p:cBhvr additive="repl">
                                        <p:cTn id="270" dur="500"/>
                                        <p:tgtEl>
                                          <p:spTgt spid="876"/>
                                        </p:tgtEl>
                                      </p:cBhvr>
                                    </p:animEffec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4" presetSubtype="16">
                                  <p:stCondLst>
                                    <p:cond delay="0"/>
                                  </p:stCondLst>
                                  <p:childTnLst>
                                    <p:set>
                                      <p:cBhvr>
                                        <p:cTn id="274" dur="1" fill="hold">
                                          <p:stCondLst>
                                            <p:cond delay="0"/>
                                          </p:stCondLst>
                                        </p:cTn>
                                        <p:tgtEl>
                                          <p:spTgt spid="881"/>
                                        </p:tgtEl>
                                        <p:attrNameLst>
                                          <p:attrName>style.visibility</p:attrName>
                                        </p:attrNameLst>
                                      </p:cBhvr>
                                      <p:to>
                                        <p:strVal val="visible"/>
                                      </p:to>
                                    </p:set>
                                    <p:animEffect filter="box(in)" transition="in">
                                      <p:cBhvr additive="repl">
                                        <p:cTn id="275" dur="500"/>
                                        <p:tgtEl>
                                          <p:spTgt spid="881"/>
                                        </p:tgtEl>
                                      </p:cBhvr>
                                    </p:animEffect>
                                  </p:childTnLst>
                                </p:cTn>
                              </p:par>
                            </p:childTnLst>
                          </p:cTn>
                        </p:par>
                      </p:childTnLst>
                    </p:cTn>
                  </p:par>
                  <p:par>
                    <p:cTn id="276" fill="hold">
                      <p:stCondLst>
                        <p:cond delay="indefinite"/>
                      </p:stCondLst>
                      <p:childTnLst>
                        <p:par>
                          <p:cTn id="277" fill="hold">
                            <p:stCondLst>
                              <p:cond delay="0"/>
                            </p:stCondLst>
                            <p:childTnLst>
                              <p:par>
                                <p:cTn id="278" nodeType="clickEffect" fill="hold" presetClass="entr" presetID="4" presetSubtype="16">
                                  <p:stCondLst>
                                    <p:cond delay="0"/>
                                  </p:stCondLst>
                                  <p:childTnLst>
                                    <p:set>
                                      <p:cBhvr>
                                        <p:cTn id="279" dur="1" fill="hold">
                                          <p:stCondLst>
                                            <p:cond delay="0"/>
                                          </p:stCondLst>
                                        </p:cTn>
                                        <p:tgtEl>
                                          <p:spTgt spid="880"/>
                                        </p:tgtEl>
                                        <p:attrNameLst>
                                          <p:attrName>style.visibility</p:attrName>
                                        </p:attrNameLst>
                                      </p:cBhvr>
                                      <p:to>
                                        <p:strVal val="visible"/>
                                      </p:to>
                                    </p:set>
                                    <p:animEffect filter="box(in)" transition="in">
                                      <p:cBhvr additive="repl">
                                        <p:cTn id="280" dur="500"/>
                                        <p:tgtEl>
                                          <p:spTgt spid="880"/>
                                        </p:tgtEl>
                                      </p:cBhvr>
                                    </p:animEffec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4" presetSubtype="16">
                                  <p:stCondLst>
                                    <p:cond delay="0"/>
                                  </p:stCondLst>
                                  <p:childTnLst>
                                    <p:set>
                                      <p:cBhvr>
                                        <p:cTn id="284" dur="1" fill="hold">
                                          <p:stCondLst>
                                            <p:cond delay="0"/>
                                          </p:stCondLst>
                                        </p:cTn>
                                        <p:tgtEl>
                                          <p:spTgt spid="877"/>
                                        </p:tgtEl>
                                        <p:attrNameLst>
                                          <p:attrName>style.visibility</p:attrName>
                                        </p:attrNameLst>
                                      </p:cBhvr>
                                      <p:to>
                                        <p:strVal val="visible"/>
                                      </p:to>
                                    </p:set>
                                    <p:animEffect filter="box(in)" transition="in">
                                      <p:cBhvr additive="repl">
                                        <p:cTn id="285" dur="500"/>
                                        <p:tgtEl>
                                          <p:spTgt spid="877"/>
                                        </p:tgtEl>
                                      </p:cBhvr>
                                    </p:animEffect>
                                  </p:childTnLst>
                                </p:cTn>
                              </p:par>
                              <p:par>
                                <p:cTn id="286" nodeType="withEffect" fill="hold" presetClass="entr" presetID="4" presetSubtype="16">
                                  <p:stCondLst>
                                    <p:cond delay="0"/>
                                  </p:stCondLst>
                                  <p:childTnLst>
                                    <p:set>
                                      <p:cBhvr>
                                        <p:cTn id="287" dur="1" fill="hold">
                                          <p:stCondLst>
                                            <p:cond delay="0"/>
                                          </p:stCondLst>
                                        </p:cTn>
                                        <p:tgtEl>
                                          <p:spTgt spid="878"/>
                                        </p:tgtEl>
                                        <p:attrNameLst>
                                          <p:attrName>style.visibility</p:attrName>
                                        </p:attrNameLst>
                                      </p:cBhvr>
                                      <p:to>
                                        <p:strVal val="visible"/>
                                      </p:to>
                                    </p:set>
                                    <p:animEffect filter="box(in)" transition="in">
                                      <p:cBhvr additive="repl">
                                        <p:cTn id="288" dur="500"/>
                                        <p:tgtEl>
                                          <p:spTgt spid="878"/>
                                        </p:tgtEl>
                                      </p:cBhvr>
                                    </p:animEffec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2" presetSubtype="4">
                                  <p:stCondLst>
                                    <p:cond delay="0"/>
                                  </p:stCondLst>
                                  <p:childTnLst>
                                    <p:set>
                                      <p:cBhvr>
                                        <p:cTn id="292" dur="1" fill="hold">
                                          <p:stCondLst>
                                            <p:cond delay="0"/>
                                          </p:stCondLst>
                                        </p:cTn>
                                        <p:tgtEl>
                                          <p:spTgt spid="884"/>
                                        </p:tgtEl>
                                        <p:attrNameLst>
                                          <p:attrName>style.visibility</p:attrName>
                                        </p:attrNameLst>
                                      </p:cBhvr>
                                      <p:to>
                                        <p:strVal val="visible"/>
                                      </p:to>
                                    </p:set>
                                    <p:anim calcmode="lin" valueType="num">
                                      <p:cBhvr additive="repl">
                                        <p:cTn id="293" dur="500" fill="hold"/>
                                        <p:tgtEl>
                                          <p:spTgt spid="884"/>
                                        </p:tgtEl>
                                        <p:attrNameLst>
                                          <p:attrName>ppt_x</p:attrName>
                                        </p:attrNameLst>
                                      </p:cBhvr>
                                      <p:tavLst>
                                        <p:tav tm="0">
                                          <p:val>
                                            <p:strVal val="#ppt_x"/>
                                          </p:val>
                                        </p:tav>
                                        <p:tav tm="100000">
                                          <p:val>
                                            <p:strVal val="#ppt_x"/>
                                          </p:val>
                                        </p:tav>
                                      </p:tavLst>
                                    </p:anim>
                                    <p:anim calcmode="lin" valueType="num">
                                      <p:cBhvr additive="repl">
                                        <p:cTn id="294" dur="500" fill="hold"/>
                                        <p:tgtEl>
                                          <p:spTgt spid="884"/>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4" presetSubtype="16">
                                  <p:stCondLst>
                                    <p:cond delay="0"/>
                                  </p:stCondLst>
                                  <p:childTnLst>
                                    <p:set>
                                      <p:cBhvr>
                                        <p:cTn id="298" dur="1" fill="hold">
                                          <p:stCondLst>
                                            <p:cond delay="0"/>
                                          </p:stCondLst>
                                        </p:cTn>
                                        <p:tgtEl>
                                          <p:spTgt spid="879"/>
                                        </p:tgtEl>
                                        <p:attrNameLst>
                                          <p:attrName>style.visibility</p:attrName>
                                        </p:attrNameLst>
                                      </p:cBhvr>
                                      <p:to>
                                        <p:strVal val="visible"/>
                                      </p:to>
                                    </p:set>
                                    <p:animEffect filter="box(in)" transition="in">
                                      <p:cBhvr additive="repl">
                                        <p:cTn id="299"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title"/>
          </p:nvPr>
        </p:nvSpPr>
        <p:spPr>
          <a:xfrm>
            <a:off x="428760" y="614880"/>
            <a:ext cx="11028600" cy="560520"/>
          </a:xfrm>
          <a:prstGeom prst="rect">
            <a:avLst/>
          </a:prstGeom>
          <a:noFill/>
          <a:ln w="0">
            <a:noFill/>
          </a:ln>
        </p:spPr>
        <p:txBody>
          <a:bodyPr lIns="90000" rIns="90000" tIns="45000" bIns="45000" anchor="b">
            <a:noAutofit/>
          </a:bodyPr>
          <a:p>
            <a:pPr>
              <a:lnSpc>
                <a:spcPct val="100000"/>
              </a:lnSpc>
              <a:buNone/>
            </a:pPr>
            <a:r>
              <a:rPr b="0" lang="de-DE" sz="3200" spc="-1" strike="noStrike" cap="all">
                <a:solidFill>
                  <a:srgbClr val="404040"/>
                </a:solidFill>
                <a:latin typeface="Franklin Gothic Demi"/>
              </a:rPr>
              <a:t>Gene expression quantification from RNA-Seq</a:t>
            </a:r>
            <a:endParaRPr b="0" lang="es-ES" sz="3200" spc="-1" strike="noStrike">
              <a:latin typeface="Arial"/>
            </a:endParaRPr>
          </a:p>
        </p:txBody>
      </p:sp>
      <p:pic>
        <p:nvPicPr>
          <p:cNvPr id="886" name="Picture 2" descr="http://www.nature.com/nbt/journal/v28/n5/images/nbt0510-421-F1.gif"/>
          <p:cNvPicPr/>
          <p:nvPr/>
        </p:nvPicPr>
        <p:blipFill>
          <a:blip r:embed="rId1"/>
          <a:srcRect l="16580" t="0" r="15294" b="76407"/>
          <a:stretch/>
        </p:blipFill>
        <p:spPr>
          <a:xfrm>
            <a:off x="2057400" y="1752480"/>
            <a:ext cx="4037400" cy="1065600"/>
          </a:xfrm>
          <a:prstGeom prst="rect">
            <a:avLst/>
          </a:prstGeom>
          <a:ln w="0">
            <a:noFill/>
          </a:ln>
        </p:spPr>
      </p:pic>
      <p:pic>
        <p:nvPicPr>
          <p:cNvPr id="887" name="Picture 2" descr="http://www.nature.com/nbt/journal/v28/n5/images/nbt0510-421-F1.gif"/>
          <p:cNvPicPr/>
          <p:nvPr/>
        </p:nvPicPr>
        <p:blipFill>
          <a:blip r:embed="rId2"/>
          <a:srcRect l="0" t="80783" r="63987" b="5716"/>
          <a:stretch/>
        </p:blipFill>
        <p:spPr>
          <a:xfrm>
            <a:off x="7162920" y="1752480"/>
            <a:ext cx="2132640" cy="837000"/>
          </a:xfrm>
          <a:prstGeom prst="rect">
            <a:avLst/>
          </a:prstGeom>
          <a:ln w="0">
            <a:noFill/>
          </a:ln>
        </p:spPr>
      </p:pic>
      <p:sp>
        <p:nvSpPr>
          <p:cNvPr id="888" name="6 CuadroTexto"/>
          <p:cNvSpPr/>
          <p:nvPr/>
        </p:nvSpPr>
        <p:spPr>
          <a:xfrm>
            <a:off x="7067880" y="1405440"/>
            <a:ext cx="33123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200" spc="-1" strike="noStrike">
                <a:solidFill>
                  <a:srgbClr val="000000"/>
                </a:solidFill>
                <a:latin typeface="Arial"/>
                <a:ea typeface="DejaVu Sans"/>
              </a:rPr>
              <a:t>Reference  Genome/Transcriptome (gtf file)</a:t>
            </a:r>
            <a:endParaRPr b="0" lang="es-ES" sz="1200" spc="-1" strike="noStrike">
              <a:latin typeface="Arial"/>
            </a:endParaRPr>
          </a:p>
        </p:txBody>
      </p:sp>
      <p:sp>
        <p:nvSpPr>
          <p:cNvPr id="889" name="9 CuadroTexto"/>
          <p:cNvSpPr/>
          <p:nvPr/>
        </p:nvSpPr>
        <p:spPr>
          <a:xfrm>
            <a:off x="9336240" y="1828800"/>
            <a:ext cx="725400" cy="1080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Isoform A</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B</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C</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Gene</a:t>
            </a:r>
            <a:endParaRPr b="0" lang="es-ES" sz="1000" spc="-1" strike="noStrike">
              <a:latin typeface="Arial"/>
            </a:endParaRPr>
          </a:p>
        </p:txBody>
      </p:sp>
      <p:sp>
        <p:nvSpPr>
          <p:cNvPr id="890" name="10 Rectángulo"/>
          <p:cNvSpPr/>
          <p:nvPr/>
        </p:nvSpPr>
        <p:spPr>
          <a:xfrm>
            <a:off x="7238880" y="27432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91" name="11 Rectángulo"/>
          <p:cNvSpPr/>
          <p:nvPr/>
        </p:nvSpPr>
        <p:spPr>
          <a:xfrm>
            <a:off x="7696080" y="27432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92" name="14 Rectángulo"/>
          <p:cNvSpPr/>
          <p:nvPr/>
        </p:nvSpPr>
        <p:spPr>
          <a:xfrm>
            <a:off x="8077320" y="27432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93" name="15 Rectángulo"/>
          <p:cNvSpPr/>
          <p:nvPr/>
        </p:nvSpPr>
        <p:spPr>
          <a:xfrm>
            <a:off x="8839080" y="27432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894" name="17 Conector recto"/>
          <p:cNvSpPr/>
          <p:nvPr/>
        </p:nvSpPr>
        <p:spPr>
          <a:xfrm>
            <a:off x="754380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95" name="19 Conector recto"/>
          <p:cNvSpPr/>
          <p:nvPr/>
        </p:nvSpPr>
        <p:spPr>
          <a:xfrm>
            <a:off x="792468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96" name="21 Conector recto"/>
          <p:cNvSpPr/>
          <p:nvPr/>
        </p:nvSpPr>
        <p:spPr>
          <a:xfrm>
            <a:off x="8610480" y="28191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97" name="26 Conector recto"/>
          <p:cNvSpPr/>
          <p:nvPr/>
        </p:nvSpPr>
        <p:spPr>
          <a:xfrm>
            <a:off x="7010280" y="2590560"/>
            <a:ext cx="32004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898" name="28 CuadroTexto"/>
          <p:cNvSpPr/>
          <p:nvPr/>
        </p:nvSpPr>
        <p:spPr>
          <a:xfrm>
            <a:off x="1778760" y="3505320"/>
            <a:ext cx="3571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1. Align reads to reference (Bowtie)</a:t>
            </a:r>
            <a:endParaRPr b="0" lang="es-ES" sz="1600" spc="-1" strike="noStrike">
              <a:latin typeface="Arial"/>
            </a:endParaRPr>
          </a:p>
        </p:txBody>
      </p:sp>
      <p:pic>
        <p:nvPicPr>
          <p:cNvPr id="899" name="Picture 2" descr="http://www.nature.com/nbt/journal/v28/n5/images/nbt0510-421-F1.gif"/>
          <p:cNvPicPr/>
          <p:nvPr/>
        </p:nvPicPr>
        <p:blipFill>
          <a:blip r:embed="rId3"/>
          <a:srcRect l="0" t="80783" r="63508" b="5716"/>
          <a:stretch/>
        </p:blipFill>
        <p:spPr>
          <a:xfrm>
            <a:off x="2286000" y="4191120"/>
            <a:ext cx="2161440" cy="837000"/>
          </a:xfrm>
          <a:prstGeom prst="rect">
            <a:avLst/>
          </a:prstGeom>
          <a:ln w="0">
            <a:noFill/>
          </a:ln>
        </p:spPr>
      </p:pic>
      <p:sp>
        <p:nvSpPr>
          <p:cNvPr id="900" name="31 Rectángulo"/>
          <p:cNvSpPr/>
          <p:nvPr/>
        </p:nvSpPr>
        <p:spPr>
          <a:xfrm>
            <a:off x="2362320" y="52578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01" name="32 Rectángulo"/>
          <p:cNvSpPr/>
          <p:nvPr/>
        </p:nvSpPr>
        <p:spPr>
          <a:xfrm>
            <a:off x="2819520" y="52578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02" name="33 Rectángulo"/>
          <p:cNvSpPr/>
          <p:nvPr/>
        </p:nvSpPr>
        <p:spPr>
          <a:xfrm>
            <a:off x="3200400" y="52578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03" name="34 Rectángulo"/>
          <p:cNvSpPr/>
          <p:nvPr/>
        </p:nvSpPr>
        <p:spPr>
          <a:xfrm>
            <a:off x="3962520" y="52578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04" name="35 Conector recto"/>
          <p:cNvSpPr/>
          <p:nvPr/>
        </p:nvSpPr>
        <p:spPr>
          <a:xfrm>
            <a:off x="2666880" y="53337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05" name="36 Conector recto"/>
          <p:cNvSpPr/>
          <p:nvPr/>
        </p:nvSpPr>
        <p:spPr>
          <a:xfrm>
            <a:off x="3047760" y="5333760"/>
            <a:ext cx="15264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06" name="37 Conector recto"/>
          <p:cNvSpPr/>
          <p:nvPr/>
        </p:nvSpPr>
        <p:spPr>
          <a:xfrm>
            <a:off x="3733560" y="53337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07" name="38 Conector recto"/>
          <p:cNvSpPr/>
          <p:nvPr/>
        </p:nvSpPr>
        <p:spPr>
          <a:xfrm>
            <a:off x="2057400" y="5105160"/>
            <a:ext cx="510516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08" name="40 CuadroTexto"/>
          <p:cNvSpPr/>
          <p:nvPr/>
        </p:nvSpPr>
        <p:spPr>
          <a:xfrm>
            <a:off x="6436800" y="4191120"/>
            <a:ext cx="704160" cy="12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A</a:t>
            </a:r>
            <a:r>
              <a:rPr b="0" lang="es-ES" sz="900" spc="-1" strike="noStrike">
                <a:solidFill>
                  <a:srgbClr val="000000"/>
                </a:solidFill>
                <a:latin typeface="Franklin Gothic Book"/>
                <a:ea typeface="DejaVu Sans"/>
              </a:rPr>
              <a:t> = 20</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B</a:t>
            </a:r>
            <a:r>
              <a:rPr b="0" lang="es-ES" sz="900" spc="-1" strike="noStrike">
                <a:solidFill>
                  <a:srgbClr val="000000"/>
                </a:solidFill>
                <a:latin typeface="Franklin Gothic Book"/>
                <a:ea typeface="DejaVu Sans"/>
              </a:rPr>
              <a:t> = 16</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Cc = 12</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C</a:t>
            </a:r>
            <a:r>
              <a:rPr b="0" lang="es-ES" sz="900" spc="-1" strike="noStrike">
                <a:solidFill>
                  <a:srgbClr val="000000"/>
                </a:solidFill>
                <a:latin typeface="Franklin Gothic Book"/>
                <a:ea typeface="DejaVu Sans"/>
              </a:rPr>
              <a:t>G</a:t>
            </a:r>
            <a:r>
              <a:rPr b="0" lang="es-ES" sz="1000" spc="-1" strike="noStrike">
                <a:solidFill>
                  <a:srgbClr val="000000"/>
                </a:solidFill>
                <a:latin typeface="Franklin Gothic Book"/>
                <a:ea typeface="DejaVu Sans"/>
              </a:rPr>
              <a:t> = 48</a:t>
            </a:r>
            <a:endParaRPr b="0" lang="es-ES" sz="1000" spc="-1" strike="noStrike">
              <a:latin typeface="Arial"/>
            </a:endParaRPr>
          </a:p>
        </p:txBody>
      </p:sp>
      <p:sp>
        <p:nvSpPr>
          <p:cNvPr id="909" name="44 CuadroTexto"/>
          <p:cNvSpPr/>
          <p:nvPr/>
        </p:nvSpPr>
        <p:spPr>
          <a:xfrm>
            <a:off x="5953680" y="3505320"/>
            <a:ext cx="12258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2. Quantify</a:t>
            </a:r>
            <a:endParaRPr b="0" lang="es-ES" sz="1600" spc="-1" strike="noStrike">
              <a:latin typeface="Arial"/>
            </a:endParaRPr>
          </a:p>
        </p:txBody>
      </p:sp>
      <p:sp>
        <p:nvSpPr>
          <p:cNvPr id="910" name="47 CuadroTexto"/>
          <p:cNvSpPr/>
          <p:nvPr/>
        </p:nvSpPr>
        <p:spPr>
          <a:xfrm>
            <a:off x="8110440" y="3505320"/>
            <a:ext cx="2553120" cy="1855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3. Generate estimators</a:t>
            </a:r>
            <a:endParaRPr b="0" lang="es-ES" sz="1600" spc="-1" strike="noStrike">
              <a:latin typeface="Arial"/>
            </a:endParaRPr>
          </a:p>
          <a:p>
            <a:pPr>
              <a:lnSpc>
                <a:spcPct val="100000"/>
              </a:lnSpc>
              <a:buNone/>
            </a:pPr>
            <a:endParaRPr b="0" lang="es-ES" sz="1600" spc="-1" strike="noStrike">
              <a:latin typeface="Arial"/>
            </a:endParaRPr>
          </a:p>
          <a:p>
            <a:pPr>
              <a:lnSpc>
                <a:spcPct val="100000"/>
              </a:lnSpc>
              <a:buNone/>
            </a:pPr>
            <a:r>
              <a:rPr b="0" lang="es-ES" sz="1400" spc="-1" strike="noStrike">
                <a:solidFill>
                  <a:srgbClr val="000000"/>
                </a:solidFill>
                <a:latin typeface="Arial"/>
                <a:ea typeface="DejaVu Sans"/>
              </a:rPr>
              <a:t>3a. For absolute gene/isoform</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quantification</a:t>
            </a:r>
            <a:endParaRPr b="0" lang="es-ES" sz="1400" spc="-1" strike="noStrike">
              <a:latin typeface="Arial"/>
            </a:endParaRPr>
          </a:p>
          <a:p>
            <a:pPr>
              <a:lnSpc>
                <a:spcPct val="100000"/>
              </a:lnSpc>
              <a:buNone/>
            </a:pP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3b. For gene/isoform </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Differential expression</a:t>
            </a:r>
            <a:endParaRPr b="0" lang="es-ES" sz="1400" spc="-1" strike="noStrike">
              <a:latin typeface="Arial"/>
            </a:endParaRPr>
          </a:p>
          <a:p>
            <a:pPr>
              <a:lnSpc>
                <a:spcPct val="100000"/>
              </a:lnSpc>
              <a:buNone/>
            </a:pPr>
            <a:endParaRPr b="0" lang="es-ES" sz="1400" spc="-1" strike="noStrike">
              <a:latin typeface="Arial"/>
            </a:endParaRPr>
          </a:p>
        </p:txBody>
      </p:sp>
      <p:pic>
        <p:nvPicPr>
          <p:cNvPr id="911" name="Picture 2" descr="http://www.nature.com/nbt/journal/v28/n5/images/nbt0510-421-F1.gif"/>
          <p:cNvPicPr/>
          <p:nvPr/>
        </p:nvPicPr>
        <p:blipFill>
          <a:blip r:embed="rId4"/>
          <a:srcRect l="66672" t="3366" r="28142" b="93237"/>
          <a:stretch/>
        </p:blipFill>
        <p:spPr>
          <a:xfrm>
            <a:off x="4038480" y="4114800"/>
            <a:ext cx="303840" cy="151200"/>
          </a:xfrm>
          <a:prstGeom prst="rect">
            <a:avLst/>
          </a:prstGeom>
          <a:ln w="0">
            <a:noFill/>
          </a:ln>
        </p:spPr>
      </p:pic>
      <p:pic>
        <p:nvPicPr>
          <p:cNvPr id="912" name="Picture 2" descr="http://www.nature.com/nbt/journal/v28/n5/images/nbt0510-421-F1.gif"/>
          <p:cNvPicPr/>
          <p:nvPr/>
        </p:nvPicPr>
        <p:blipFill>
          <a:blip r:embed="rId5"/>
          <a:srcRect l="66672" t="3366" r="28142" b="93237"/>
          <a:stretch/>
        </p:blipFill>
        <p:spPr>
          <a:xfrm>
            <a:off x="3276720" y="4114800"/>
            <a:ext cx="303840" cy="151200"/>
          </a:xfrm>
          <a:prstGeom prst="rect">
            <a:avLst/>
          </a:prstGeom>
          <a:ln w="0">
            <a:noFill/>
          </a:ln>
        </p:spPr>
      </p:pic>
      <p:sp>
        <p:nvSpPr>
          <p:cNvPr id="913" name="TextBox 2"/>
          <p:cNvSpPr/>
          <p:nvPr/>
        </p:nvSpPr>
        <p:spPr>
          <a:xfrm>
            <a:off x="5330160" y="1652040"/>
            <a:ext cx="827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.fastq</a:t>
            </a:r>
            <a:endParaRPr b="0" lang="es-ES" sz="1800" spc="-1" strike="noStrike">
              <a:latin typeface="Arial"/>
            </a:endParaRPr>
          </a:p>
        </p:txBody>
      </p:sp>
      <p:sp>
        <p:nvSpPr>
          <p:cNvPr id="914" name="TextBox 41"/>
          <p:cNvSpPr/>
          <p:nvPr/>
        </p:nvSpPr>
        <p:spPr>
          <a:xfrm>
            <a:off x="4406040" y="3709800"/>
            <a:ext cx="760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.bam</a:t>
            </a:r>
            <a:endParaRPr b="0" lang="es-ES" sz="1800" spc="-1" strike="noStrike">
              <a:latin typeface="Arial"/>
            </a:endParaRPr>
          </a:p>
        </p:txBody>
      </p:sp>
      <p:sp>
        <p:nvSpPr>
          <p:cNvPr id="915" name="TextBox 43"/>
          <p:cNvSpPr/>
          <p:nvPr/>
        </p:nvSpPr>
        <p:spPr>
          <a:xfrm>
            <a:off x="6144480" y="3695400"/>
            <a:ext cx="1054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.tsv/csv</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1045800" y="160200"/>
            <a:ext cx="9600120" cy="148500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READS</a:t>
            </a:r>
            <a:endParaRPr b="0" lang="es-ES" sz="2800" spc="-1" strike="noStrike">
              <a:latin typeface="Arial"/>
            </a:endParaRPr>
          </a:p>
        </p:txBody>
      </p:sp>
      <p:pic>
        <p:nvPicPr>
          <p:cNvPr id="257" name="Imagen 4" descr="Gráfico&#10;&#10;Descripción generada automáticamente con confianza media"/>
          <p:cNvPicPr/>
          <p:nvPr/>
        </p:nvPicPr>
        <p:blipFill>
          <a:blip r:embed="rId1"/>
          <a:srcRect l="0" t="16419" r="0" b="0"/>
          <a:stretch/>
        </p:blipFill>
        <p:spPr>
          <a:xfrm>
            <a:off x="703080" y="2275200"/>
            <a:ext cx="6896520" cy="3525120"/>
          </a:xfrm>
          <a:prstGeom prst="rect">
            <a:avLst/>
          </a:prstGeom>
          <a:ln w="0">
            <a:noFill/>
          </a:ln>
        </p:spPr>
      </p:pic>
      <p:pic>
        <p:nvPicPr>
          <p:cNvPr id="258" name="Imagen 2" descr=""/>
          <p:cNvPicPr/>
          <p:nvPr/>
        </p:nvPicPr>
        <p:blipFill>
          <a:blip r:embed="rId2"/>
          <a:stretch/>
        </p:blipFill>
        <p:spPr>
          <a:xfrm>
            <a:off x="8413560" y="2118960"/>
            <a:ext cx="3574080" cy="383760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6" name="Picture 4" descr=""/>
          <p:cNvPicPr/>
          <p:nvPr/>
        </p:nvPicPr>
        <p:blipFill>
          <a:blip r:embed="rId1"/>
          <a:stretch/>
        </p:blipFill>
        <p:spPr>
          <a:xfrm>
            <a:off x="2176920" y="1083240"/>
            <a:ext cx="6766920" cy="5396040"/>
          </a:xfrm>
          <a:prstGeom prst="rect">
            <a:avLst/>
          </a:prstGeom>
          <a:ln w="0">
            <a:noFill/>
          </a:ln>
        </p:spPr>
      </p:pic>
      <p:sp>
        <p:nvSpPr>
          <p:cNvPr id="917" name="PlaceHolder 1"/>
          <p:cNvSpPr>
            <a:spLocks noGrp="1"/>
          </p:cNvSpPr>
          <p:nvPr>
            <p:ph type="title"/>
          </p:nvPr>
        </p:nvSpPr>
        <p:spPr>
          <a:xfrm>
            <a:off x="352440" y="-30600"/>
            <a:ext cx="11028600" cy="118764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Need to normalize by length and library size</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406440" y="74160"/>
            <a:ext cx="11028600" cy="1187640"/>
          </a:xfrm>
          <a:prstGeom prst="rect">
            <a:avLst/>
          </a:prstGeom>
          <a:noFill/>
          <a:ln w="0">
            <a:noFill/>
          </a:ln>
        </p:spPr>
        <p:txBody>
          <a:bodyPr lIns="90000" rIns="90000" tIns="45000" bIns="45000" anchor="b">
            <a:noAutofit/>
          </a:bodyPr>
          <a:p>
            <a:pPr>
              <a:lnSpc>
                <a:spcPct val="100000"/>
              </a:lnSpc>
              <a:buNone/>
            </a:pPr>
            <a:r>
              <a:rPr b="0" lang="en-US" sz="2800" spc="-1" strike="noStrike" cap="all">
                <a:solidFill>
                  <a:srgbClr val="404040"/>
                </a:solidFill>
                <a:latin typeface="Franklin Gothic Demi"/>
              </a:rPr>
              <a:t>Quantification metrics from raw reads: RPKMs</a:t>
            </a:r>
            <a:endParaRPr b="0" lang="es-ES" sz="2800" spc="-1" strike="noStrike">
              <a:latin typeface="Arial"/>
            </a:endParaRPr>
          </a:p>
        </p:txBody>
      </p:sp>
      <p:pic>
        <p:nvPicPr>
          <p:cNvPr id="919" name="Content Placeholder 4" descr=""/>
          <p:cNvPicPr/>
          <p:nvPr/>
        </p:nvPicPr>
        <p:blipFill>
          <a:blip r:embed="rId1"/>
          <a:stretch/>
        </p:blipFill>
        <p:spPr>
          <a:xfrm>
            <a:off x="2552400" y="1522440"/>
            <a:ext cx="6121440" cy="459072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title"/>
          </p:nvPr>
        </p:nvSpPr>
        <p:spPr>
          <a:xfrm>
            <a:off x="382320" y="79920"/>
            <a:ext cx="11028600" cy="1187640"/>
          </a:xfrm>
          <a:prstGeom prst="rect">
            <a:avLst/>
          </a:prstGeom>
          <a:noFill/>
          <a:ln w="0">
            <a:noFill/>
          </a:ln>
        </p:spPr>
        <p:txBody>
          <a:bodyPr lIns="90000" rIns="90000" tIns="45000" bIns="45000" anchor="b">
            <a:noAutofit/>
          </a:bodyPr>
          <a:p>
            <a:pPr>
              <a:lnSpc>
                <a:spcPct val="100000"/>
              </a:lnSpc>
              <a:buNone/>
            </a:pPr>
            <a:r>
              <a:rPr b="0" lang="en-US" sz="2800" spc="-1" strike="noStrike" cap="all">
                <a:solidFill>
                  <a:srgbClr val="404040"/>
                </a:solidFill>
                <a:latin typeface="Franklin Gothic Demi"/>
              </a:rPr>
              <a:t>Quantification metrics from raw reads: tpms</a:t>
            </a:r>
            <a:endParaRPr b="0" lang="es-ES" sz="2800" spc="-1" strike="noStrike">
              <a:latin typeface="Arial"/>
            </a:endParaRPr>
          </a:p>
        </p:txBody>
      </p:sp>
      <p:pic>
        <p:nvPicPr>
          <p:cNvPr id="921" name="Picture 2" descr=""/>
          <p:cNvPicPr/>
          <p:nvPr/>
        </p:nvPicPr>
        <p:blipFill>
          <a:blip r:embed="rId1"/>
          <a:stretch/>
        </p:blipFill>
        <p:spPr>
          <a:xfrm>
            <a:off x="2961720" y="2398320"/>
            <a:ext cx="5982120" cy="318996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title"/>
          </p:nvPr>
        </p:nvSpPr>
        <p:spPr>
          <a:xfrm>
            <a:off x="366480" y="643320"/>
            <a:ext cx="11028600" cy="560520"/>
          </a:xfrm>
          <a:prstGeom prst="rect">
            <a:avLst/>
          </a:prstGeom>
          <a:noFill/>
          <a:ln w="0">
            <a:noFill/>
          </a:ln>
        </p:spPr>
        <p:txBody>
          <a:bodyPr lIns="90000" rIns="90000" tIns="45000" bIns="45000" anchor="b">
            <a:noAutofit/>
          </a:bodyPr>
          <a:p>
            <a:pPr>
              <a:lnSpc>
                <a:spcPct val="100000"/>
              </a:lnSpc>
              <a:buNone/>
            </a:pPr>
            <a:r>
              <a:rPr b="0" lang="de-DE" sz="4000" spc="-1" strike="noStrike" cap="all">
                <a:solidFill>
                  <a:srgbClr val="404040"/>
                </a:solidFill>
                <a:latin typeface="Franklin Gothic Demi"/>
              </a:rPr>
              <a:t>Multimapping reads?</a:t>
            </a:r>
            <a:endParaRPr b="0" lang="es-ES" sz="4000" spc="-1" strike="noStrike">
              <a:latin typeface="Arial"/>
            </a:endParaRPr>
          </a:p>
        </p:txBody>
      </p:sp>
      <p:pic>
        <p:nvPicPr>
          <p:cNvPr id="923" name="Picture 2" descr="http://www.nature.com/nbt/journal/v28/n5/images/nbt0510-421-F1.gif"/>
          <p:cNvPicPr/>
          <p:nvPr/>
        </p:nvPicPr>
        <p:blipFill>
          <a:blip r:embed="rId1"/>
          <a:srcRect l="16580" t="0" r="15294" b="76407"/>
          <a:stretch/>
        </p:blipFill>
        <p:spPr>
          <a:xfrm>
            <a:off x="2057400" y="1752480"/>
            <a:ext cx="4037400" cy="1065600"/>
          </a:xfrm>
          <a:prstGeom prst="rect">
            <a:avLst/>
          </a:prstGeom>
          <a:ln w="0">
            <a:noFill/>
          </a:ln>
        </p:spPr>
      </p:pic>
      <p:pic>
        <p:nvPicPr>
          <p:cNvPr id="924" name="Picture 2" descr="http://www.nature.com/nbt/journal/v28/n5/images/nbt0510-421-F1.gif"/>
          <p:cNvPicPr/>
          <p:nvPr/>
        </p:nvPicPr>
        <p:blipFill>
          <a:blip r:embed="rId2"/>
          <a:srcRect l="0" t="80783" r="63987" b="5716"/>
          <a:stretch/>
        </p:blipFill>
        <p:spPr>
          <a:xfrm>
            <a:off x="7162920" y="1752480"/>
            <a:ext cx="2132640" cy="837000"/>
          </a:xfrm>
          <a:prstGeom prst="rect">
            <a:avLst/>
          </a:prstGeom>
          <a:ln w="0">
            <a:noFill/>
          </a:ln>
        </p:spPr>
      </p:pic>
      <p:sp>
        <p:nvSpPr>
          <p:cNvPr id="925" name="6 CuadroTexto"/>
          <p:cNvSpPr/>
          <p:nvPr/>
        </p:nvSpPr>
        <p:spPr>
          <a:xfrm>
            <a:off x="7067880" y="1405440"/>
            <a:ext cx="33123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200" spc="-1" strike="noStrike">
                <a:solidFill>
                  <a:srgbClr val="000000"/>
                </a:solidFill>
                <a:latin typeface="Arial"/>
                <a:ea typeface="DejaVu Sans"/>
              </a:rPr>
              <a:t>Reference  Genome/Transcriptome (gtf file)</a:t>
            </a:r>
            <a:endParaRPr b="0" lang="es-ES" sz="1200" spc="-1" strike="noStrike">
              <a:latin typeface="Arial"/>
            </a:endParaRPr>
          </a:p>
        </p:txBody>
      </p:sp>
      <p:sp>
        <p:nvSpPr>
          <p:cNvPr id="926" name="9 CuadroTexto"/>
          <p:cNvSpPr/>
          <p:nvPr/>
        </p:nvSpPr>
        <p:spPr>
          <a:xfrm>
            <a:off x="9336240" y="1828800"/>
            <a:ext cx="725400" cy="1080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Isoform A</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B</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Isoform C</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Gene</a:t>
            </a:r>
            <a:endParaRPr b="0" lang="es-ES" sz="1000" spc="-1" strike="noStrike">
              <a:latin typeface="Arial"/>
            </a:endParaRPr>
          </a:p>
        </p:txBody>
      </p:sp>
      <p:sp>
        <p:nvSpPr>
          <p:cNvPr id="927" name="10 Rectángulo"/>
          <p:cNvSpPr/>
          <p:nvPr/>
        </p:nvSpPr>
        <p:spPr>
          <a:xfrm>
            <a:off x="7238880" y="27432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28" name="11 Rectángulo"/>
          <p:cNvSpPr/>
          <p:nvPr/>
        </p:nvSpPr>
        <p:spPr>
          <a:xfrm>
            <a:off x="7696080" y="27432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29" name="14 Rectángulo"/>
          <p:cNvSpPr/>
          <p:nvPr/>
        </p:nvSpPr>
        <p:spPr>
          <a:xfrm>
            <a:off x="8077320" y="27432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30" name="15 Rectángulo"/>
          <p:cNvSpPr/>
          <p:nvPr/>
        </p:nvSpPr>
        <p:spPr>
          <a:xfrm>
            <a:off x="8839080" y="27432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31" name="17 Conector recto"/>
          <p:cNvSpPr/>
          <p:nvPr/>
        </p:nvSpPr>
        <p:spPr>
          <a:xfrm>
            <a:off x="754380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32" name="19 Conector recto"/>
          <p:cNvSpPr/>
          <p:nvPr/>
        </p:nvSpPr>
        <p:spPr>
          <a:xfrm>
            <a:off x="7924680" y="28191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33" name="21 Conector recto"/>
          <p:cNvSpPr/>
          <p:nvPr/>
        </p:nvSpPr>
        <p:spPr>
          <a:xfrm>
            <a:off x="8610480" y="28191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34" name="26 Conector recto"/>
          <p:cNvSpPr/>
          <p:nvPr/>
        </p:nvSpPr>
        <p:spPr>
          <a:xfrm>
            <a:off x="7010280" y="2590560"/>
            <a:ext cx="32004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35" name="28 CuadroTexto"/>
          <p:cNvSpPr/>
          <p:nvPr/>
        </p:nvSpPr>
        <p:spPr>
          <a:xfrm>
            <a:off x="1778760" y="3505320"/>
            <a:ext cx="3571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1. Align reads to reference (Bowtie)</a:t>
            </a:r>
            <a:endParaRPr b="0" lang="es-ES" sz="1600" spc="-1" strike="noStrike">
              <a:latin typeface="Arial"/>
            </a:endParaRPr>
          </a:p>
        </p:txBody>
      </p:sp>
      <p:pic>
        <p:nvPicPr>
          <p:cNvPr id="936" name="Picture 2" descr="http://www.nature.com/nbt/journal/v28/n5/images/nbt0510-421-F1.gif"/>
          <p:cNvPicPr/>
          <p:nvPr/>
        </p:nvPicPr>
        <p:blipFill>
          <a:blip r:embed="rId3"/>
          <a:srcRect l="0" t="80783" r="63508" b="5716"/>
          <a:stretch/>
        </p:blipFill>
        <p:spPr>
          <a:xfrm>
            <a:off x="2286000" y="4191120"/>
            <a:ext cx="2161440" cy="837000"/>
          </a:xfrm>
          <a:prstGeom prst="rect">
            <a:avLst/>
          </a:prstGeom>
          <a:ln w="0">
            <a:noFill/>
          </a:ln>
        </p:spPr>
      </p:pic>
      <p:sp>
        <p:nvSpPr>
          <p:cNvPr id="937" name="31 Rectángulo"/>
          <p:cNvSpPr/>
          <p:nvPr/>
        </p:nvSpPr>
        <p:spPr>
          <a:xfrm>
            <a:off x="2362320" y="5257800"/>
            <a:ext cx="3038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38" name="32 Rectángulo"/>
          <p:cNvSpPr/>
          <p:nvPr/>
        </p:nvSpPr>
        <p:spPr>
          <a:xfrm>
            <a:off x="2819520" y="5257800"/>
            <a:ext cx="22752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39" name="33 Rectángulo"/>
          <p:cNvSpPr/>
          <p:nvPr/>
        </p:nvSpPr>
        <p:spPr>
          <a:xfrm>
            <a:off x="3200400" y="5257800"/>
            <a:ext cx="53244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40" name="34 Rectángulo"/>
          <p:cNvSpPr/>
          <p:nvPr/>
        </p:nvSpPr>
        <p:spPr>
          <a:xfrm>
            <a:off x="3962520" y="5257800"/>
            <a:ext cx="379800" cy="151200"/>
          </a:xfrm>
          <a:prstGeom prst="rect">
            <a:avLst/>
          </a:prstGeom>
          <a:solidFill>
            <a:srgbClr val="1cade4"/>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941" name="35 Conector recto"/>
          <p:cNvSpPr/>
          <p:nvPr/>
        </p:nvSpPr>
        <p:spPr>
          <a:xfrm>
            <a:off x="2666880" y="5333760"/>
            <a:ext cx="15228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42" name="36 Conector recto"/>
          <p:cNvSpPr/>
          <p:nvPr/>
        </p:nvSpPr>
        <p:spPr>
          <a:xfrm>
            <a:off x="3047760" y="5333760"/>
            <a:ext cx="15264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43" name="37 Conector recto"/>
          <p:cNvSpPr/>
          <p:nvPr/>
        </p:nvSpPr>
        <p:spPr>
          <a:xfrm>
            <a:off x="3733560" y="5333760"/>
            <a:ext cx="22860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44" name="38 Conector recto"/>
          <p:cNvSpPr/>
          <p:nvPr/>
        </p:nvSpPr>
        <p:spPr>
          <a:xfrm>
            <a:off x="2057400" y="5105160"/>
            <a:ext cx="5105160" cy="360"/>
          </a:xfrm>
          <a:prstGeom prst="line">
            <a:avLst/>
          </a:prstGeom>
          <a:ln cap="rnd">
            <a:solidFill>
              <a:srgbClr val="189cce"/>
            </a:solidFill>
            <a:round/>
          </a:ln>
        </p:spPr>
        <p:style>
          <a:lnRef idx="1">
            <a:schemeClr val="accent1"/>
          </a:lnRef>
          <a:fillRef idx="0">
            <a:schemeClr val="accent1"/>
          </a:fillRef>
          <a:effectRef idx="0">
            <a:schemeClr val="accent1"/>
          </a:effectRef>
          <a:fontRef idx="minor"/>
        </p:style>
      </p:sp>
      <p:sp>
        <p:nvSpPr>
          <p:cNvPr id="945" name="40 CuadroTexto"/>
          <p:cNvSpPr/>
          <p:nvPr/>
        </p:nvSpPr>
        <p:spPr>
          <a:xfrm>
            <a:off x="6436800" y="4191120"/>
            <a:ext cx="704160" cy="12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A</a:t>
            </a:r>
            <a:r>
              <a:rPr b="0" lang="es-ES" sz="900" spc="-1" strike="noStrike">
                <a:solidFill>
                  <a:srgbClr val="000000"/>
                </a:solidFill>
                <a:latin typeface="Franklin Gothic Book"/>
                <a:ea typeface="DejaVu Sans"/>
              </a:rPr>
              <a:t> = 20</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a:t>
            </a:r>
            <a:r>
              <a:rPr b="0" lang="es-ES" sz="700" spc="-1" strike="noStrike">
                <a:solidFill>
                  <a:srgbClr val="000000"/>
                </a:solidFill>
                <a:latin typeface="Franklin Gothic Book"/>
                <a:ea typeface="DejaVu Sans"/>
              </a:rPr>
              <a:t>B</a:t>
            </a:r>
            <a:r>
              <a:rPr b="0" lang="es-ES" sz="900" spc="-1" strike="noStrike">
                <a:solidFill>
                  <a:srgbClr val="000000"/>
                </a:solidFill>
                <a:latin typeface="Franklin Gothic Book"/>
                <a:ea typeface="DejaVu Sans"/>
              </a:rPr>
              <a:t> = 16</a:t>
            </a:r>
            <a:endParaRPr b="0" lang="es-ES" sz="900" spc="-1" strike="noStrike">
              <a:latin typeface="Arial"/>
            </a:endParaRPr>
          </a:p>
          <a:p>
            <a:pPr>
              <a:lnSpc>
                <a:spcPct val="100000"/>
              </a:lnSpc>
              <a:buNone/>
            </a:pPr>
            <a:endParaRPr b="0" lang="es-ES" sz="900" spc="-1" strike="noStrike">
              <a:latin typeface="Arial"/>
            </a:endParaRPr>
          </a:p>
          <a:p>
            <a:pPr>
              <a:lnSpc>
                <a:spcPct val="100000"/>
              </a:lnSpc>
              <a:buNone/>
            </a:pPr>
            <a:r>
              <a:rPr b="0" lang="es-ES" sz="900" spc="-1" strike="noStrike">
                <a:solidFill>
                  <a:srgbClr val="000000"/>
                </a:solidFill>
                <a:latin typeface="Franklin Gothic Book"/>
                <a:ea typeface="DejaVu Sans"/>
              </a:rPr>
              <a:t>Cc = 12</a:t>
            </a:r>
            <a:endParaRPr b="0" lang="es-ES" sz="900" spc="-1" strike="noStrike">
              <a:latin typeface="Arial"/>
            </a:endParaRPr>
          </a:p>
          <a:p>
            <a:pPr>
              <a:lnSpc>
                <a:spcPct val="100000"/>
              </a:lnSpc>
              <a:buNone/>
            </a:pPr>
            <a:endParaRPr b="0" lang="es-ES" sz="1000" spc="-1" strike="noStrike">
              <a:latin typeface="Arial"/>
            </a:endParaRPr>
          </a:p>
          <a:p>
            <a:pPr>
              <a:lnSpc>
                <a:spcPct val="100000"/>
              </a:lnSpc>
              <a:buNone/>
            </a:pPr>
            <a:endParaRPr b="0" lang="es-ES" sz="1000" spc="-1" strike="noStrike">
              <a:latin typeface="Arial"/>
            </a:endParaRPr>
          </a:p>
          <a:p>
            <a:pPr>
              <a:lnSpc>
                <a:spcPct val="100000"/>
              </a:lnSpc>
              <a:buNone/>
            </a:pPr>
            <a:r>
              <a:rPr b="0" lang="es-ES" sz="1000" spc="-1" strike="noStrike">
                <a:solidFill>
                  <a:srgbClr val="000000"/>
                </a:solidFill>
                <a:latin typeface="Franklin Gothic Book"/>
                <a:ea typeface="DejaVu Sans"/>
              </a:rPr>
              <a:t>C</a:t>
            </a:r>
            <a:r>
              <a:rPr b="0" lang="es-ES" sz="900" spc="-1" strike="noStrike">
                <a:solidFill>
                  <a:srgbClr val="000000"/>
                </a:solidFill>
                <a:latin typeface="Franklin Gothic Book"/>
                <a:ea typeface="DejaVu Sans"/>
              </a:rPr>
              <a:t>G</a:t>
            </a:r>
            <a:r>
              <a:rPr b="0" lang="es-ES" sz="1000" spc="-1" strike="noStrike">
                <a:solidFill>
                  <a:srgbClr val="000000"/>
                </a:solidFill>
                <a:latin typeface="Franklin Gothic Book"/>
                <a:ea typeface="DejaVu Sans"/>
              </a:rPr>
              <a:t> = 48</a:t>
            </a:r>
            <a:endParaRPr b="0" lang="es-ES" sz="1000" spc="-1" strike="noStrike">
              <a:latin typeface="Arial"/>
            </a:endParaRPr>
          </a:p>
        </p:txBody>
      </p:sp>
      <p:sp>
        <p:nvSpPr>
          <p:cNvPr id="946" name="44 CuadroTexto"/>
          <p:cNvSpPr/>
          <p:nvPr/>
        </p:nvSpPr>
        <p:spPr>
          <a:xfrm>
            <a:off x="5953680" y="3505320"/>
            <a:ext cx="12258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2. Quantify</a:t>
            </a:r>
            <a:endParaRPr b="0" lang="es-ES" sz="1600" spc="-1" strike="noStrike">
              <a:latin typeface="Arial"/>
            </a:endParaRPr>
          </a:p>
        </p:txBody>
      </p:sp>
      <p:sp>
        <p:nvSpPr>
          <p:cNvPr id="947" name="47 CuadroTexto"/>
          <p:cNvSpPr/>
          <p:nvPr/>
        </p:nvSpPr>
        <p:spPr>
          <a:xfrm>
            <a:off x="8110440" y="3505320"/>
            <a:ext cx="2553120" cy="1855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600" spc="-1" strike="noStrike">
                <a:solidFill>
                  <a:srgbClr val="000000"/>
                </a:solidFill>
                <a:latin typeface="Arial"/>
                <a:ea typeface="DejaVu Sans"/>
              </a:rPr>
              <a:t>3. Generate estimators</a:t>
            </a:r>
            <a:endParaRPr b="0" lang="es-ES" sz="1600" spc="-1" strike="noStrike">
              <a:latin typeface="Arial"/>
            </a:endParaRPr>
          </a:p>
          <a:p>
            <a:pPr>
              <a:lnSpc>
                <a:spcPct val="100000"/>
              </a:lnSpc>
              <a:buNone/>
            </a:pPr>
            <a:endParaRPr b="0" lang="es-ES" sz="1600" spc="-1" strike="noStrike">
              <a:latin typeface="Arial"/>
            </a:endParaRPr>
          </a:p>
          <a:p>
            <a:pPr>
              <a:lnSpc>
                <a:spcPct val="100000"/>
              </a:lnSpc>
              <a:buNone/>
            </a:pPr>
            <a:r>
              <a:rPr b="0" lang="es-ES" sz="1400" spc="-1" strike="noStrike">
                <a:solidFill>
                  <a:srgbClr val="000000"/>
                </a:solidFill>
                <a:latin typeface="Arial"/>
                <a:ea typeface="DejaVu Sans"/>
              </a:rPr>
              <a:t>3a. For absolute gene/isoform</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quantification</a:t>
            </a:r>
            <a:endParaRPr b="0" lang="es-ES" sz="1400" spc="-1" strike="noStrike">
              <a:latin typeface="Arial"/>
            </a:endParaRPr>
          </a:p>
          <a:p>
            <a:pPr>
              <a:lnSpc>
                <a:spcPct val="100000"/>
              </a:lnSpc>
              <a:buNone/>
            </a:pP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3b. For gene/isoform </a:t>
            </a:r>
            <a:endParaRPr b="0" lang="es-ES" sz="1400" spc="-1" strike="noStrike">
              <a:latin typeface="Arial"/>
            </a:endParaRPr>
          </a:p>
          <a:p>
            <a:pPr>
              <a:lnSpc>
                <a:spcPct val="100000"/>
              </a:lnSpc>
              <a:buNone/>
            </a:pPr>
            <a:r>
              <a:rPr b="0" lang="es-ES" sz="1400" spc="-1" strike="noStrike">
                <a:solidFill>
                  <a:srgbClr val="000000"/>
                </a:solidFill>
                <a:latin typeface="Arial"/>
                <a:ea typeface="DejaVu Sans"/>
              </a:rPr>
              <a:t>Differential expression</a:t>
            </a:r>
            <a:endParaRPr b="0" lang="es-ES" sz="1400" spc="-1" strike="noStrike">
              <a:latin typeface="Arial"/>
            </a:endParaRPr>
          </a:p>
          <a:p>
            <a:pPr>
              <a:lnSpc>
                <a:spcPct val="100000"/>
              </a:lnSpc>
              <a:buNone/>
            </a:pPr>
            <a:endParaRPr b="0" lang="es-ES" sz="1400" spc="-1" strike="noStrike">
              <a:latin typeface="Arial"/>
            </a:endParaRPr>
          </a:p>
        </p:txBody>
      </p:sp>
      <p:pic>
        <p:nvPicPr>
          <p:cNvPr id="948" name="Picture 2" descr="http://www.nature.com/nbt/journal/v28/n5/images/nbt0510-421-F1.gif"/>
          <p:cNvPicPr/>
          <p:nvPr/>
        </p:nvPicPr>
        <p:blipFill>
          <a:blip r:embed="rId4"/>
          <a:srcRect l="66672" t="3366" r="28142" b="93237"/>
          <a:stretch/>
        </p:blipFill>
        <p:spPr>
          <a:xfrm>
            <a:off x="4038480" y="4114800"/>
            <a:ext cx="303840" cy="151200"/>
          </a:xfrm>
          <a:prstGeom prst="rect">
            <a:avLst/>
          </a:prstGeom>
          <a:ln w="0">
            <a:noFill/>
          </a:ln>
        </p:spPr>
      </p:pic>
      <p:pic>
        <p:nvPicPr>
          <p:cNvPr id="949" name="Picture 2" descr="http://www.nature.com/nbt/journal/v28/n5/images/nbt0510-421-F1.gif"/>
          <p:cNvPicPr/>
          <p:nvPr/>
        </p:nvPicPr>
        <p:blipFill>
          <a:blip r:embed="rId5"/>
          <a:srcRect l="66672" t="3366" r="28142" b="93237"/>
          <a:stretch/>
        </p:blipFill>
        <p:spPr>
          <a:xfrm>
            <a:off x="3276720" y="4114800"/>
            <a:ext cx="303840" cy="151200"/>
          </a:xfrm>
          <a:prstGeom prst="rect">
            <a:avLst/>
          </a:prstGeom>
          <a:ln w="0">
            <a:noFill/>
          </a:ln>
        </p:spPr>
      </p:pic>
      <p:sp>
        <p:nvSpPr>
          <p:cNvPr id="950" name="TextBox 2"/>
          <p:cNvSpPr/>
          <p:nvPr/>
        </p:nvSpPr>
        <p:spPr>
          <a:xfrm>
            <a:off x="5330160" y="1652040"/>
            <a:ext cx="827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.fastq</a:t>
            </a:r>
            <a:endParaRPr b="0" lang="es-ES" sz="1800" spc="-1" strike="noStrike">
              <a:latin typeface="Arial"/>
            </a:endParaRPr>
          </a:p>
        </p:txBody>
      </p:sp>
      <p:sp>
        <p:nvSpPr>
          <p:cNvPr id="951" name="TextBox 41"/>
          <p:cNvSpPr/>
          <p:nvPr/>
        </p:nvSpPr>
        <p:spPr>
          <a:xfrm>
            <a:off x="4406040" y="3709800"/>
            <a:ext cx="760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.bam</a:t>
            </a:r>
            <a:endParaRPr b="0" lang="es-ES" sz="1800" spc="-1" strike="noStrike">
              <a:latin typeface="Arial"/>
            </a:endParaRPr>
          </a:p>
        </p:txBody>
      </p:sp>
      <p:sp>
        <p:nvSpPr>
          <p:cNvPr id="952" name="TextBox 43"/>
          <p:cNvSpPr/>
          <p:nvPr/>
        </p:nvSpPr>
        <p:spPr>
          <a:xfrm>
            <a:off x="6144480" y="3695400"/>
            <a:ext cx="1054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ea typeface="DejaVu Sans"/>
              </a:rPr>
              <a:t>.tsv/csv</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title"/>
          </p:nvPr>
        </p:nvSpPr>
        <p:spPr>
          <a:xfrm>
            <a:off x="352440" y="-30600"/>
            <a:ext cx="11028600" cy="1187640"/>
          </a:xfrm>
          <a:prstGeom prst="rect">
            <a:avLst/>
          </a:prstGeom>
          <a:noFill/>
          <a:ln w="0">
            <a:noFill/>
          </a:ln>
        </p:spPr>
        <p:txBody>
          <a:bodyPr lIns="90000" rIns="90000" tIns="45000" bIns="45000" anchor="b">
            <a:normAutofit/>
          </a:bodyPr>
          <a:p>
            <a:pPr>
              <a:lnSpc>
                <a:spcPct val="100000"/>
              </a:lnSpc>
              <a:buNone/>
            </a:pPr>
            <a:r>
              <a:rPr b="0" lang="es-ES" sz="2800" spc="-1" strike="noStrike" cap="all">
                <a:solidFill>
                  <a:srgbClr val="404040"/>
                </a:solidFill>
                <a:latin typeface="Franklin Gothic Demi"/>
              </a:rPr>
              <a:t>RSEM/SALMON/SAILFISH to deal with multimapping reads</a:t>
            </a:r>
            <a:endParaRPr b="0" lang="es-ES" sz="2800" spc="-1" strike="noStrike">
              <a:latin typeface="Arial"/>
            </a:endParaRPr>
          </a:p>
        </p:txBody>
      </p:sp>
      <p:pic>
        <p:nvPicPr>
          <p:cNvPr id="954" name="Picture 2" descr=""/>
          <p:cNvPicPr/>
          <p:nvPr/>
        </p:nvPicPr>
        <p:blipFill>
          <a:blip r:embed="rId1"/>
          <a:srcRect l="14992" t="70684" r="60274" b="10766"/>
          <a:stretch/>
        </p:blipFill>
        <p:spPr>
          <a:xfrm>
            <a:off x="6019920" y="2286000"/>
            <a:ext cx="3157920" cy="1446840"/>
          </a:xfrm>
          <a:prstGeom prst="rect">
            <a:avLst/>
          </a:prstGeom>
          <a:ln w="9525">
            <a:noFill/>
          </a:ln>
        </p:spPr>
      </p:pic>
      <p:sp>
        <p:nvSpPr>
          <p:cNvPr id="955" name="4 CuadroTexto"/>
          <p:cNvSpPr/>
          <p:nvPr/>
        </p:nvSpPr>
        <p:spPr>
          <a:xfrm>
            <a:off x="1936800" y="1371600"/>
            <a:ext cx="558216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We have the data (N reads of length L): R</a:t>
            </a:r>
            <a:r>
              <a:rPr b="0" lang="es-ES" sz="1800" spc="-1" strike="noStrike" baseline="-25000">
                <a:solidFill>
                  <a:srgbClr val="000000"/>
                </a:solidFill>
                <a:latin typeface="Franklin Gothic Book"/>
                <a:ea typeface="DejaVu Sans"/>
              </a:rPr>
              <a:t>1</a:t>
            </a:r>
            <a:r>
              <a:rPr b="0" lang="es-ES" sz="1800" spc="-1" strike="noStrike">
                <a:solidFill>
                  <a:srgbClr val="000000"/>
                </a:solidFill>
                <a:latin typeface="Franklin Gothic Book"/>
                <a:ea typeface="DejaVu Sans"/>
              </a:rPr>
              <a:t>,…R</a:t>
            </a:r>
            <a:r>
              <a:rPr b="0" lang="es-ES" sz="1800" spc="-1" strike="noStrike" baseline="-25000">
                <a:solidFill>
                  <a:srgbClr val="000000"/>
                </a:solidFill>
                <a:latin typeface="Franklin Gothic Book"/>
                <a:ea typeface="DejaVu Sans"/>
              </a:rPr>
              <a:t>N</a:t>
            </a:r>
            <a:endParaRPr b="0" lang="es-ES" sz="1800" spc="-1" strike="noStrike">
              <a:latin typeface="Arial"/>
            </a:endParaRPr>
          </a:p>
        </p:txBody>
      </p:sp>
      <p:sp>
        <p:nvSpPr>
          <p:cNvPr id="956" name="5 CuadroTexto"/>
          <p:cNvSpPr/>
          <p:nvPr/>
        </p:nvSpPr>
        <p:spPr>
          <a:xfrm>
            <a:off x="2000520" y="1905120"/>
            <a:ext cx="5670720" cy="675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We want to infer the expression of each isoform</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a:t>
            </a:r>
            <a:r>
              <a:rPr b="0" lang="el-GR" sz="1800" spc="-1" strike="noStrike">
                <a:solidFill>
                  <a:srgbClr val="000000"/>
                </a:solidFill>
                <a:latin typeface="Franklin Gothic Book"/>
                <a:ea typeface="DejaVu Sans"/>
              </a:rPr>
              <a:t>θ</a:t>
            </a:r>
            <a:r>
              <a:rPr b="0" lang="es-ES" sz="1800" spc="-1" strike="noStrike" baseline="-25000">
                <a:solidFill>
                  <a:srgbClr val="000000"/>
                </a:solidFill>
                <a:latin typeface="Franklin Gothic Book"/>
                <a:ea typeface="DejaVu Sans"/>
              </a:rPr>
              <a:t>0</a:t>
            </a:r>
            <a:r>
              <a:rPr b="0" lang="es-ES" sz="1800" spc="-1" strike="noStrike">
                <a:solidFill>
                  <a:srgbClr val="000000"/>
                </a:solidFill>
                <a:latin typeface="Franklin Gothic Book"/>
                <a:ea typeface="DejaVu Sans"/>
              </a:rPr>
              <a:t>…</a:t>
            </a:r>
            <a:r>
              <a:rPr b="0" lang="el-GR" sz="1800" spc="-1" strike="noStrike">
                <a:solidFill>
                  <a:srgbClr val="000000"/>
                </a:solidFill>
                <a:latin typeface="Franklin Gothic Book"/>
                <a:ea typeface="DejaVu Sans"/>
              </a:rPr>
              <a:t> θ</a:t>
            </a:r>
            <a:r>
              <a:rPr b="0" lang="es-ES" sz="1800" spc="-1" strike="noStrike" baseline="-25000">
                <a:solidFill>
                  <a:srgbClr val="000000"/>
                </a:solidFill>
                <a:latin typeface="Franklin Gothic Book"/>
                <a:ea typeface="DejaVu Sans"/>
              </a:rPr>
              <a:t>M</a:t>
            </a:r>
            <a:r>
              <a:rPr b="0" lang="es-ES" sz="1800" spc="-1" strike="noStrike">
                <a:solidFill>
                  <a:srgbClr val="000000"/>
                </a:solidFill>
                <a:latin typeface="Franklin Gothic Book"/>
                <a:ea typeface="DejaVu Sans"/>
              </a:rPr>
              <a:t>] assuming the data structure:</a:t>
            </a:r>
            <a:endParaRPr b="0" lang="es-ES" sz="1800" spc="-1" strike="noStrike">
              <a:latin typeface="Arial"/>
            </a:endParaRPr>
          </a:p>
        </p:txBody>
      </p:sp>
      <p:pic>
        <p:nvPicPr>
          <p:cNvPr id="957" name="Picture 3" descr=""/>
          <p:cNvPicPr/>
          <p:nvPr/>
        </p:nvPicPr>
        <p:blipFill>
          <a:blip r:embed="rId2"/>
          <a:srcRect l="11760" t="55006" r="57628" b="37267"/>
          <a:stretch/>
        </p:blipFill>
        <p:spPr>
          <a:xfrm>
            <a:off x="3543480" y="3809880"/>
            <a:ext cx="4456800" cy="684720"/>
          </a:xfrm>
          <a:prstGeom prst="rect">
            <a:avLst/>
          </a:prstGeom>
          <a:ln w="9525">
            <a:noFill/>
          </a:ln>
        </p:spPr>
      </p:pic>
      <p:sp>
        <p:nvSpPr>
          <p:cNvPr id="958" name="7 CuadroTexto"/>
          <p:cNvSpPr/>
          <p:nvPr/>
        </p:nvSpPr>
        <p:spPr>
          <a:xfrm>
            <a:off x="2278440" y="3581280"/>
            <a:ext cx="3207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Complete Data Likelihood:</a:t>
            </a:r>
            <a:endParaRPr b="0" lang="es-ES" sz="1800" spc="-1" strike="noStrike">
              <a:latin typeface="Arial"/>
            </a:endParaRPr>
          </a:p>
        </p:txBody>
      </p:sp>
      <p:sp>
        <p:nvSpPr>
          <p:cNvPr id="959" name="8 CuadroTexto"/>
          <p:cNvSpPr/>
          <p:nvPr/>
        </p:nvSpPr>
        <p:spPr>
          <a:xfrm>
            <a:off x="2331360" y="4572000"/>
            <a:ext cx="2584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Observed Likelihood:</a:t>
            </a:r>
            <a:endParaRPr b="0" lang="es-ES" sz="1800" spc="-1" strike="noStrike">
              <a:latin typeface="Arial"/>
            </a:endParaRPr>
          </a:p>
        </p:txBody>
      </p:sp>
      <p:pic>
        <p:nvPicPr>
          <p:cNvPr id="960" name="Picture 2" descr=""/>
          <p:cNvPicPr/>
          <p:nvPr/>
        </p:nvPicPr>
        <p:blipFill>
          <a:blip r:embed="rId3"/>
          <a:srcRect l="48953" t="37026" r="33518" b="54523"/>
          <a:stretch/>
        </p:blipFill>
        <p:spPr>
          <a:xfrm>
            <a:off x="4572000" y="4800600"/>
            <a:ext cx="2589840" cy="761040"/>
          </a:xfrm>
          <a:prstGeom prst="rect">
            <a:avLst/>
          </a:prstGeom>
          <a:ln w="9525">
            <a:noFill/>
          </a:ln>
        </p:spPr>
      </p:pic>
      <p:sp>
        <p:nvSpPr>
          <p:cNvPr id="961" name="11 CuadroTexto"/>
          <p:cNvSpPr/>
          <p:nvPr/>
        </p:nvSpPr>
        <p:spPr>
          <a:xfrm>
            <a:off x="947880" y="5943600"/>
            <a:ext cx="103356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For each read, there is a certain probability to belong to each isoform, what depends on </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the isoform expression level (</a:t>
            </a:r>
            <a:r>
              <a:rPr b="0" lang="el-GR" sz="1800" spc="-1" strike="noStrike">
                <a:solidFill>
                  <a:srgbClr val="000000"/>
                </a:solidFill>
                <a:latin typeface="Franklin Gothic Book"/>
                <a:ea typeface="DejaVu Sans"/>
              </a:rPr>
              <a:t>θ</a:t>
            </a:r>
            <a:r>
              <a:rPr b="0" lang="es-ES" sz="1800" spc="-1" strike="noStrike">
                <a:solidFill>
                  <a:srgbClr val="000000"/>
                </a:solidFill>
                <a:latin typeface="Franklin Gothic Book"/>
                <a:ea typeface="DejaVu Sans"/>
              </a:rPr>
              <a:t>), read alignment(s) start position (S) and orientation (O)</a:t>
            </a:r>
            <a:endParaRPr b="0" lang="es-ES" sz="1800" spc="-1" strike="noStrike">
              <a:latin typeface="Arial"/>
            </a:endParaRPr>
          </a:p>
        </p:txBody>
      </p:sp>
      <p:sp>
        <p:nvSpPr>
          <p:cNvPr id="962" name="13 Conector recto de flecha"/>
          <p:cNvSpPr/>
          <p:nvPr/>
        </p:nvSpPr>
        <p:spPr>
          <a:xfrm>
            <a:off x="7162920" y="5181480"/>
            <a:ext cx="303840" cy="360"/>
          </a:xfrm>
          <a:custGeom>
            <a:avLst/>
            <a:gdLst/>
            <a:ahLst/>
            <a:rect l="l" t="t" r="r" b="b"/>
            <a:pathLst>
              <a:path w="21600" h="21600">
                <a:moveTo>
                  <a:pt x="0" y="0"/>
                </a:moveTo>
                <a:lnTo>
                  <a:pt x="21600" y="21600"/>
                </a:lnTo>
              </a:path>
            </a:pathLst>
          </a:custGeom>
          <a:noFill/>
          <a:ln cap="rnd">
            <a:solidFill>
              <a:srgbClr val="189cce"/>
            </a:solidFill>
            <a:round/>
            <a:tailEnd len="med" type="arrow" w="med"/>
          </a:ln>
        </p:spPr>
        <p:style>
          <a:lnRef idx="1">
            <a:schemeClr val="accent1"/>
          </a:lnRef>
          <a:fillRef idx="0">
            <a:schemeClr val="accent1"/>
          </a:fillRef>
          <a:effectRef idx="0">
            <a:schemeClr val="accent1"/>
          </a:effectRef>
          <a:fontRef idx="minor"/>
        </p:style>
      </p:sp>
      <p:sp>
        <p:nvSpPr>
          <p:cNvPr id="963" name="14 CuadroTexto"/>
          <p:cNvSpPr/>
          <p:nvPr/>
        </p:nvSpPr>
        <p:spPr>
          <a:xfrm>
            <a:off x="7266960" y="4876920"/>
            <a:ext cx="3453480" cy="675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Iteratively estimate [</a:t>
            </a:r>
            <a:r>
              <a:rPr b="0" lang="el-GR" sz="1800" spc="-1" strike="noStrike">
                <a:solidFill>
                  <a:srgbClr val="000000"/>
                </a:solidFill>
                <a:latin typeface="Franklin Gothic Book"/>
                <a:ea typeface="DejaVu Sans"/>
              </a:rPr>
              <a:t>θ</a:t>
            </a:r>
            <a:r>
              <a:rPr b="0" lang="es-ES" sz="1800" spc="-1" strike="noStrike" baseline="-25000">
                <a:solidFill>
                  <a:srgbClr val="000000"/>
                </a:solidFill>
                <a:latin typeface="Franklin Gothic Book"/>
                <a:ea typeface="DejaVu Sans"/>
              </a:rPr>
              <a:t>0</a:t>
            </a:r>
            <a:r>
              <a:rPr b="0" lang="es-ES" sz="1800" spc="-1" strike="noStrike">
                <a:solidFill>
                  <a:srgbClr val="000000"/>
                </a:solidFill>
                <a:latin typeface="Franklin Gothic Book"/>
                <a:ea typeface="DejaVu Sans"/>
              </a:rPr>
              <a:t>…</a:t>
            </a:r>
            <a:r>
              <a:rPr b="0" lang="el-GR" sz="1800" spc="-1" strike="noStrike">
                <a:solidFill>
                  <a:srgbClr val="000000"/>
                </a:solidFill>
                <a:latin typeface="Franklin Gothic Book"/>
                <a:ea typeface="DejaVu Sans"/>
              </a:rPr>
              <a:t> θ</a:t>
            </a:r>
            <a:r>
              <a:rPr b="0" lang="es-ES" sz="1800" spc="-1" strike="noStrike" baseline="-25000">
                <a:solidFill>
                  <a:srgbClr val="000000"/>
                </a:solidFill>
                <a:latin typeface="Franklin Gothic Book"/>
                <a:ea typeface="DejaVu Sans"/>
              </a:rPr>
              <a:t>M</a:t>
            </a:r>
            <a:r>
              <a:rPr b="0" lang="es-ES" sz="1800" spc="-1" strike="noStrike">
                <a:solidFill>
                  <a:srgbClr val="000000"/>
                </a:solidFill>
                <a:latin typeface="Franklin Gothic Book"/>
                <a:ea typeface="DejaVu Sans"/>
              </a:rPr>
              <a:t>]</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maximizing the likelihood  </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412200" y="-92880"/>
            <a:ext cx="11028600" cy="118764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RSEM output</a:t>
            </a:r>
            <a:endParaRPr b="0" lang="es-ES" sz="2800" spc="-1" strike="noStrike">
              <a:latin typeface="Arial"/>
            </a:endParaRPr>
          </a:p>
        </p:txBody>
      </p:sp>
      <p:pic>
        <p:nvPicPr>
          <p:cNvPr id="965" name="Picture 2" descr=""/>
          <p:cNvPicPr/>
          <p:nvPr/>
        </p:nvPicPr>
        <p:blipFill>
          <a:blip r:embed="rId1"/>
          <a:srcRect l="915" t="16470" r="4732" b="4121"/>
          <a:stretch/>
        </p:blipFill>
        <p:spPr>
          <a:xfrm>
            <a:off x="1752480" y="1371600"/>
            <a:ext cx="8736120" cy="4494600"/>
          </a:xfrm>
          <a:prstGeom prst="rect">
            <a:avLst/>
          </a:prstGeom>
          <a:ln w="9525">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428760" y="-71640"/>
            <a:ext cx="11028600" cy="118764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RSEM to deal with multimapping reads</a:t>
            </a:r>
            <a:endParaRPr b="0" lang="es-ES" sz="2800" spc="-1" strike="noStrike">
              <a:latin typeface="Arial"/>
            </a:endParaRPr>
          </a:p>
        </p:txBody>
      </p:sp>
      <p:pic>
        <p:nvPicPr>
          <p:cNvPr id="967" name="Picture 2" descr=""/>
          <p:cNvPicPr/>
          <p:nvPr/>
        </p:nvPicPr>
        <p:blipFill>
          <a:blip r:embed="rId1"/>
          <a:srcRect l="915" t="16470" r="4732" b="78108"/>
          <a:stretch/>
        </p:blipFill>
        <p:spPr>
          <a:xfrm>
            <a:off x="1752480" y="1371600"/>
            <a:ext cx="8736120" cy="303840"/>
          </a:xfrm>
          <a:prstGeom prst="rect">
            <a:avLst/>
          </a:prstGeom>
          <a:ln w="9525">
            <a:noFill/>
          </a:ln>
        </p:spPr>
      </p:pic>
      <p:sp>
        <p:nvSpPr>
          <p:cNvPr id="968" name="4 Elipse"/>
          <p:cNvSpPr/>
          <p:nvPr/>
        </p:nvSpPr>
        <p:spPr>
          <a:xfrm>
            <a:off x="3962520" y="1447920"/>
            <a:ext cx="379800" cy="151200"/>
          </a:xfrm>
          <a:prstGeom prst="ellipse">
            <a:avLst/>
          </a:prstGeom>
          <a:noFill/>
          <a:ln cap="rnd">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9" name="6 Conector recto de flecha"/>
          <p:cNvSpPr/>
          <p:nvPr/>
        </p:nvSpPr>
        <p:spPr>
          <a:xfrm flipH="1">
            <a:off x="2818080" y="1600200"/>
            <a:ext cx="1332360" cy="60840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970" name="8 Elipse"/>
          <p:cNvSpPr/>
          <p:nvPr/>
        </p:nvSpPr>
        <p:spPr>
          <a:xfrm>
            <a:off x="4343400" y="1447920"/>
            <a:ext cx="608400" cy="151200"/>
          </a:xfrm>
          <a:prstGeom prst="ellipse">
            <a:avLst/>
          </a:prstGeom>
          <a:noFill/>
          <a:ln cap="rnd">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971" name="Picture 2" descr=""/>
          <p:cNvPicPr/>
          <p:nvPr/>
        </p:nvPicPr>
        <p:blipFill>
          <a:blip r:embed="rId2"/>
          <a:srcRect l="55053" t="59845" r="30014" b="29528"/>
          <a:stretch/>
        </p:blipFill>
        <p:spPr>
          <a:xfrm>
            <a:off x="4114800" y="3505320"/>
            <a:ext cx="1751400" cy="761040"/>
          </a:xfrm>
          <a:prstGeom prst="rect">
            <a:avLst/>
          </a:prstGeom>
          <a:ln w="9525">
            <a:noFill/>
          </a:ln>
        </p:spPr>
      </p:pic>
      <p:sp>
        <p:nvSpPr>
          <p:cNvPr id="972" name="13 Conector recto de flecha"/>
          <p:cNvSpPr/>
          <p:nvPr/>
        </p:nvSpPr>
        <p:spPr>
          <a:xfrm flipH="1">
            <a:off x="3275280" y="1600200"/>
            <a:ext cx="1408680" cy="106560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973" name="15 CuadroTexto"/>
          <p:cNvSpPr/>
          <p:nvPr/>
        </p:nvSpPr>
        <p:spPr>
          <a:xfrm>
            <a:off x="1825560" y="2133720"/>
            <a:ext cx="2028240" cy="257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100" spc="-1" strike="noStrike">
                <a:solidFill>
                  <a:srgbClr val="000000"/>
                </a:solidFill>
                <a:latin typeface="Franklin Gothic Book"/>
                <a:ea typeface="DejaVu Sans"/>
              </a:rPr>
              <a:t>According to Reference</a:t>
            </a:r>
            <a:endParaRPr b="0" lang="es-ES" sz="1100" spc="-1" strike="noStrike">
              <a:latin typeface="Arial"/>
            </a:endParaRPr>
          </a:p>
        </p:txBody>
      </p:sp>
      <p:sp>
        <p:nvSpPr>
          <p:cNvPr id="974" name="17 CuadroTexto"/>
          <p:cNvSpPr/>
          <p:nvPr/>
        </p:nvSpPr>
        <p:spPr>
          <a:xfrm>
            <a:off x="1564560" y="2590920"/>
            <a:ext cx="2816280" cy="257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100" spc="-1" strike="noStrike">
                <a:solidFill>
                  <a:srgbClr val="000000"/>
                </a:solidFill>
                <a:latin typeface="Franklin Gothic Book"/>
                <a:ea typeface="DejaVu Sans"/>
              </a:rPr>
              <a:t>Part of the gene really expressed</a:t>
            </a:r>
            <a:endParaRPr b="0" lang="es-ES" sz="1100" spc="-1" strike="noStrike">
              <a:latin typeface="Arial"/>
            </a:endParaRPr>
          </a:p>
        </p:txBody>
      </p:sp>
      <p:sp>
        <p:nvSpPr>
          <p:cNvPr id="975" name="19 Elipse"/>
          <p:cNvSpPr/>
          <p:nvPr/>
        </p:nvSpPr>
        <p:spPr>
          <a:xfrm>
            <a:off x="4876920" y="1447920"/>
            <a:ext cx="608400" cy="151200"/>
          </a:xfrm>
          <a:prstGeom prst="ellipse">
            <a:avLst/>
          </a:prstGeom>
          <a:noFill/>
          <a:ln cap="rnd">
            <a:solidFill>
              <a:srgbClr val="ff0000"/>
            </a:solidFill>
            <a:round/>
          </a:ln>
        </p:spPr>
        <p:style>
          <a:lnRef idx="2">
            <a:schemeClr val="accent1">
              <a:shade val="50000"/>
            </a:schemeClr>
          </a:lnRef>
          <a:fillRef idx="1">
            <a:schemeClr val="accent1"/>
          </a:fillRef>
          <a:effectRef idx="0">
            <a:schemeClr val="accent1"/>
          </a:effectRef>
          <a:fontRef idx="minor"/>
        </p:style>
      </p:sp>
      <p:sp>
        <p:nvSpPr>
          <p:cNvPr id="976" name="20 Conector recto de flecha"/>
          <p:cNvSpPr/>
          <p:nvPr/>
        </p:nvSpPr>
        <p:spPr>
          <a:xfrm flipH="1">
            <a:off x="3961800" y="1600200"/>
            <a:ext cx="1256400" cy="159912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977" name="22 Rectángulo"/>
          <p:cNvSpPr/>
          <p:nvPr/>
        </p:nvSpPr>
        <p:spPr>
          <a:xfrm>
            <a:off x="3643920" y="3124080"/>
            <a:ext cx="370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C</a:t>
            </a:r>
            <a:r>
              <a:rPr b="0" lang="es-ES" sz="800" spc="-1" strike="noStrike">
                <a:solidFill>
                  <a:srgbClr val="000000"/>
                </a:solidFill>
                <a:latin typeface="Franklin Gothic Book"/>
                <a:ea typeface="DejaVu Sans"/>
              </a:rPr>
              <a:t>I</a:t>
            </a:r>
            <a:endParaRPr b="0" lang="es-ES" sz="800" spc="-1" strike="noStrike">
              <a:latin typeface="Arial"/>
            </a:endParaRPr>
          </a:p>
        </p:txBody>
      </p:sp>
      <p:sp>
        <p:nvSpPr>
          <p:cNvPr id="978" name="23 Elipse"/>
          <p:cNvSpPr/>
          <p:nvPr/>
        </p:nvSpPr>
        <p:spPr>
          <a:xfrm>
            <a:off x="5334120" y="1447920"/>
            <a:ext cx="608400" cy="151200"/>
          </a:xfrm>
          <a:prstGeom prst="ellipse">
            <a:avLst/>
          </a:prstGeom>
          <a:noFill/>
          <a:ln cap="rnd">
            <a:solidFill>
              <a:srgbClr val="ff0000"/>
            </a:solidFill>
            <a:round/>
          </a:ln>
        </p:spPr>
        <p:style>
          <a:lnRef idx="2">
            <a:schemeClr val="accent1">
              <a:shade val="50000"/>
            </a:schemeClr>
          </a:lnRef>
          <a:fillRef idx="1">
            <a:schemeClr val="accent1"/>
          </a:fillRef>
          <a:effectRef idx="0">
            <a:schemeClr val="accent1"/>
          </a:effectRef>
          <a:fontRef idx="minor"/>
        </p:style>
      </p:sp>
      <p:sp>
        <p:nvSpPr>
          <p:cNvPr id="979" name="24 Conector recto de flecha"/>
          <p:cNvSpPr/>
          <p:nvPr/>
        </p:nvSpPr>
        <p:spPr>
          <a:xfrm flipH="1">
            <a:off x="5028480" y="1600200"/>
            <a:ext cx="608400" cy="167544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980" name="30 CuadroTexto"/>
          <p:cNvSpPr/>
          <p:nvPr/>
        </p:nvSpPr>
        <p:spPr>
          <a:xfrm>
            <a:off x="4246560" y="3276720"/>
            <a:ext cx="21074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200" spc="-1" strike="noStrike">
                <a:solidFill>
                  <a:srgbClr val="000000"/>
                </a:solidFill>
                <a:latin typeface="Franklin Gothic Book"/>
                <a:ea typeface="DejaVu Sans"/>
              </a:rPr>
              <a:t>Transcripts per million</a:t>
            </a:r>
            <a:endParaRPr b="0" lang="es-ES" sz="1200" spc="-1" strike="noStrike">
              <a:latin typeface="Arial"/>
            </a:endParaRPr>
          </a:p>
        </p:txBody>
      </p:sp>
      <p:sp>
        <p:nvSpPr>
          <p:cNvPr id="981" name="32 Elipse"/>
          <p:cNvSpPr/>
          <p:nvPr/>
        </p:nvSpPr>
        <p:spPr>
          <a:xfrm>
            <a:off x="5791320" y="1447920"/>
            <a:ext cx="456120" cy="151200"/>
          </a:xfrm>
          <a:prstGeom prst="ellipse">
            <a:avLst/>
          </a:prstGeom>
          <a:noFill/>
          <a:ln cap="rnd">
            <a:solidFill>
              <a:srgbClr val="ff0000"/>
            </a:solidFill>
            <a:round/>
          </a:ln>
        </p:spPr>
        <p:style>
          <a:lnRef idx="2">
            <a:schemeClr val="accent1">
              <a:shade val="50000"/>
            </a:schemeClr>
          </a:lnRef>
          <a:fillRef idx="1">
            <a:schemeClr val="accent1"/>
          </a:fillRef>
          <a:effectRef idx="0">
            <a:schemeClr val="accent1"/>
          </a:effectRef>
          <a:fontRef idx="minor"/>
        </p:style>
      </p:sp>
      <p:sp>
        <p:nvSpPr>
          <p:cNvPr id="982" name="33 Conector recto de flecha"/>
          <p:cNvSpPr/>
          <p:nvPr/>
        </p:nvSpPr>
        <p:spPr>
          <a:xfrm>
            <a:off x="6019920" y="1600200"/>
            <a:ext cx="1141920" cy="159912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983" name="35 CuadroTexto"/>
          <p:cNvSpPr/>
          <p:nvPr/>
        </p:nvSpPr>
        <p:spPr>
          <a:xfrm>
            <a:off x="6559560" y="3048120"/>
            <a:ext cx="2418480" cy="4546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s-ES" sz="1200" spc="-1" strike="noStrike">
                <a:solidFill>
                  <a:srgbClr val="000000"/>
                </a:solidFill>
                <a:latin typeface="Franklin Gothic Book"/>
                <a:ea typeface="DejaVu Sans"/>
              </a:rPr>
              <a:t>Fragments per Kb </a:t>
            </a:r>
            <a:endParaRPr b="0" lang="es-ES" sz="1200" spc="-1" strike="noStrike">
              <a:latin typeface="Arial"/>
            </a:endParaRPr>
          </a:p>
          <a:p>
            <a:pPr algn="ctr">
              <a:lnSpc>
                <a:spcPct val="100000"/>
              </a:lnSpc>
              <a:buNone/>
            </a:pPr>
            <a:r>
              <a:rPr b="1" lang="es-ES" sz="1200" spc="-1" strike="noStrike">
                <a:solidFill>
                  <a:srgbClr val="000000"/>
                </a:solidFill>
                <a:latin typeface="Franklin Gothic Book"/>
                <a:ea typeface="DejaVu Sans"/>
              </a:rPr>
              <a:t>per Million mapped Reads</a:t>
            </a:r>
            <a:endParaRPr b="0" lang="es-ES" sz="1200" spc="-1" strike="noStrike">
              <a:latin typeface="Arial"/>
            </a:endParaRPr>
          </a:p>
        </p:txBody>
      </p:sp>
      <p:graphicFrame>
        <p:nvGraphicFramePr>
          <p:cNvPr id="984" name="40 Objeto"/>
          <p:cNvGraphicFramePr/>
          <p:nvPr/>
        </p:nvGraphicFramePr>
        <p:xfrm>
          <a:off x="7010280" y="3505320"/>
          <a:ext cx="2030760" cy="697320"/>
        </p:xfrm>
        <a:graphic>
          <a:graphicData uri="http://schemas.openxmlformats.org/presentationml/2006/ole">
            <p:oleObj progId="Equation.3" r:id="rId3" spid="">
              <p:embed/>
              <p:pic>
                <p:nvPicPr>
                  <p:cNvPr id="985" name="40 Objeto" descr=""/>
                  <p:cNvPicPr/>
                  <p:nvPr/>
                </p:nvPicPr>
                <p:blipFill>
                  <a:blip r:embed="rId4"/>
                  <a:stretch/>
                </p:blipFill>
                <p:spPr>
                  <a:xfrm>
                    <a:off x="7010280" y="3505320"/>
                    <a:ext cx="2030760" cy="697320"/>
                  </a:xfrm>
                  <a:prstGeom prst="rect">
                    <a:avLst/>
                  </a:prstGeom>
                  <a:ln w="0">
                    <a:noFill/>
                  </a:ln>
                </p:spPr>
              </p:pic>
            </p:oleObj>
          </a:graphicData>
        </a:graphic>
      </p:graphicFrame>
      <p:sp>
        <p:nvSpPr>
          <p:cNvPr id="986" name="41 CuadroTexto"/>
          <p:cNvSpPr/>
          <p:nvPr/>
        </p:nvSpPr>
        <p:spPr>
          <a:xfrm>
            <a:off x="3980880" y="4038480"/>
            <a:ext cx="941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(x 10</a:t>
            </a:r>
            <a:r>
              <a:rPr b="0" lang="es-ES" sz="1800" spc="-1" strike="noStrike" baseline="30000">
                <a:solidFill>
                  <a:srgbClr val="000000"/>
                </a:solidFill>
                <a:latin typeface="Franklin Gothic Book"/>
                <a:ea typeface="DejaVu Sans"/>
              </a:rPr>
              <a:t>6</a:t>
            </a:r>
            <a:r>
              <a:rPr b="0" lang="es-ES" sz="1800" spc="-1" strike="noStrike">
                <a:solidFill>
                  <a:srgbClr val="000000"/>
                </a:solidFill>
                <a:latin typeface="Franklin Gothic Book"/>
                <a:ea typeface="DejaVu Sans"/>
              </a:rPr>
              <a:t>)</a:t>
            </a:r>
            <a:endParaRPr b="0" lang="es-ES" sz="1800" spc="-1" strike="noStrike">
              <a:latin typeface="Arial"/>
            </a:endParaRPr>
          </a:p>
        </p:txBody>
      </p:sp>
      <p:sp>
        <p:nvSpPr>
          <p:cNvPr id="987" name="47 CuadroTexto"/>
          <p:cNvSpPr/>
          <p:nvPr/>
        </p:nvSpPr>
        <p:spPr>
          <a:xfrm>
            <a:off x="3869640" y="5334120"/>
            <a:ext cx="45489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Counts and TPM: Comparison analysis</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FPKMs: Absolute quantification</a:t>
            </a:r>
            <a:endParaRPr b="0" lang="es-ES" sz="1800" spc="-1" strike="noStrike">
              <a:latin typeface="Arial"/>
            </a:endParaRPr>
          </a:p>
        </p:txBody>
      </p:sp>
      <p:sp>
        <p:nvSpPr>
          <p:cNvPr id="988" name="48 Rectángulo"/>
          <p:cNvSpPr/>
          <p:nvPr/>
        </p:nvSpPr>
        <p:spPr>
          <a:xfrm>
            <a:off x="3962520" y="5181480"/>
            <a:ext cx="4190040" cy="989640"/>
          </a:xfrm>
          <a:prstGeom prst="rect">
            <a:avLst/>
          </a:prstGeom>
          <a:noFill/>
          <a:ln cap="rnd">
            <a:solidFill>
              <a:srgbClr val="1c6295"/>
            </a:solidFill>
            <a:round/>
          </a:ln>
        </p:spPr>
        <p:style>
          <a:lnRef idx="2">
            <a:schemeClr val="accent1">
              <a:shade val="50000"/>
            </a:schemeClr>
          </a:lnRef>
          <a:fillRef idx="1">
            <a:schemeClr val="accent1"/>
          </a:fillRef>
          <a:effectRef idx="0">
            <a:schemeClr val="accent1"/>
          </a:effectRef>
          <a:fontRef idx="minor"/>
        </p:style>
      </p:sp>
      <p:pic>
        <p:nvPicPr>
          <p:cNvPr id="989" name="" descr=""/>
          <p:cNvPicPr/>
          <p:nvPr/>
        </p:nvPicPr>
        <p:blipFill>
          <a:blip r:embed="rId5"/>
          <a:stretch/>
        </p:blipFill>
        <p:spPr>
          <a:xfrm>
            <a:off x="7010280" y="3505320"/>
            <a:ext cx="2031120" cy="697680"/>
          </a:xfrm>
          <a:prstGeom prst="rect">
            <a:avLst/>
          </a:prstGeom>
          <a:ln w="0">
            <a:noFill/>
          </a:ln>
        </p:spPr>
      </p:pic>
    </p:spTree>
  </p:cSld>
  <mc:AlternateContent>
    <mc:Choice Requires="p14">
      <p:transition spd="slow" p14:dur="2000"/>
    </mc:Choice>
    <mc:Fallback>
      <p:transition spd="slow"/>
    </mc:Fallback>
  </mc:AlternateContent>
  <p:timing>
    <p:tnLst>
      <p:par>
        <p:cTn id="300" dur="indefinite" restart="never" nodeType="tmRoot">
          <p:childTnLst>
            <p:seq>
              <p:cTn id="301" dur="indefinite" nodeType="mainSeq">
                <p:childTnLst>
                  <p:par>
                    <p:cTn id="302" fill="hold">
                      <p:stCondLst>
                        <p:cond delay="indefinite"/>
                      </p:stCondLst>
                      <p:childTnLst>
                        <p:par>
                          <p:cTn id="303" fill="hold">
                            <p:stCondLst>
                              <p:cond delay="0"/>
                            </p:stCondLst>
                            <p:childTnLst>
                              <p:par>
                                <p:cTn id="304" nodeType="clickEffect" fill="hold" presetClass="entr" presetID="2" presetSubtype="4">
                                  <p:stCondLst>
                                    <p:cond delay="0"/>
                                  </p:stCondLst>
                                  <p:childTnLst>
                                    <p:set>
                                      <p:cBhvr>
                                        <p:cTn id="305" dur="1" fill="hold">
                                          <p:stCondLst>
                                            <p:cond delay="0"/>
                                          </p:stCondLst>
                                        </p:cTn>
                                        <p:tgtEl>
                                          <p:spTgt spid="968"/>
                                        </p:tgtEl>
                                        <p:attrNameLst>
                                          <p:attrName>style.visibility</p:attrName>
                                        </p:attrNameLst>
                                      </p:cBhvr>
                                      <p:to>
                                        <p:strVal val="visible"/>
                                      </p:to>
                                    </p:set>
                                    <p:anim calcmode="lin" valueType="num">
                                      <p:cBhvr additive="repl">
                                        <p:cTn id="306" dur="500" fill="hold"/>
                                        <p:tgtEl>
                                          <p:spTgt spid="968"/>
                                        </p:tgtEl>
                                        <p:attrNameLst>
                                          <p:attrName>ppt_x</p:attrName>
                                        </p:attrNameLst>
                                      </p:cBhvr>
                                      <p:tavLst>
                                        <p:tav tm="0">
                                          <p:val>
                                            <p:strVal val="#ppt_x"/>
                                          </p:val>
                                        </p:tav>
                                        <p:tav tm="100000">
                                          <p:val>
                                            <p:strVal val="#ppt_x"/>
                                          </p:val>
                                        </p:tav>
                                      </p:tavLst>
                                    </p:anim>
                                    <p:anim calcmode="lin" valueType="num">
                                      <p:cBhvr additive="repl">
                                        <p:cTn id="307" dur="500" fill="hold"/>
                                        <p:tgtEl>
                                          <p:spTgt spid="968"/>
                                        </p:tgtEl>
                                        <p:attrNameLst>
                                          <p:attrName>ppt_y</p:attrName>
                                        </p:attrNameLst>
                                      </p:cBhvr>
                                      <p:tavLst>
                                        <p:tav tm="0">
                                          <p:val>
                                            <p:strVal val="1+#ppt_h/2"/>
                                          </p:val>
                                        </p:tav>
                                        <p:tav tm="100000">
                                          <p:val>
                                            <p:strVal val="#ppt_y"/>
                                          </p:val>
                                        </p:tav>
                                      </p:tavLst>
                                    </p:anim>
                                  </p:childTnLst>
                                </p:cTn>
                              </p:par>
                              <p:par>
                                <p:cTn id="308" nodeType="withEffect" fill="hold" presetClass="entr" presetID="2" presetSubtype="4">
                                  <p:stCondLst>
                                    <p:cond delay="0"/>
                                  </p:stCondLst>
                                  <p:childTnLst>
                                    <p:set>
                                      <p:cBhvr>
                                        <p:cTn id="309" dur="1" fill="hold">
                                          <p:stCondLst>
                                            <p:cond delay="0"/>
                                          </p:stCondLst>
                                        </p:cTn>
                                        <p:tgtEl>
                                          <p:spTgt spid="969"/>
                                        </p:tgtEl>
                                        <p:attrNameLst>
                                          <p:attrName>style.visibility</p:attrName>
                                        </p:attrNameLst>
                                      </p:cBhvr>
                                      <p:to>
                                        <p:strVal val="visible"/>
                                      </p:to>
                                    </p:set>
                                    <p:anim calcmode="lin" valueType="num">
                                      <p:cBhvr additive="repl">
                                        <p:cTn id="310" dur="500" fill="hold"/>
                                        <p:tgtEl>
                                          <p:spTgt spid="969"/>
                                        </p:tgtEl>
                                        <p:attrNameLst>
                                          <p:attrName>ppt_x</p:attrName>
                                        </p:attrNameLst>
                                      </p:cBhvr>
                                      <p:tavLst>
                                        <p:tav tm="0">
                                          <p:val>
                                            <p:strVal val="#ppt_x"/>
                                          </p:val>
                                        </p:tav>
                                        <p:tav tm="100000">
                                          <p:val>
                                            <p:strVal val="#ppt_x"/>
                                          </p:val>
                                        </p:tav>
                                      </p:tavLst>
                                    </p:anim>
                                    <p:anim calcmode="lin" valueType="num">
                                      <p:cBhvr additive="repl">
                                        <p:cTn id="311" dur="500" fill="hold"/>
                                        <p:tgtEl>
                                          <p:spTgt spid="969"/>
                                        </p:tgtEl>
                                        <p:attrNameLst>
                                          <p:attrName>ppt_y</p:attrName>
                                        </p:attrNameLst>
                                      </p:cBhvr>
                                      <p:tavLst>
                                        <p:tav tm="0">
                                          <p:val>
                                            <p:strVal val="1+#ppt_h/2"/>
                                          </p:val>
                                        </p:tav>
                                        <p:tav tm="100000">
                                          <p:val>
                                            <p:strVal val="#ppt_y"/>
                                          </p:val>
                                        </p:tav>
                                      </p:tavLst>
                                    </p:anim>
                                  </p:childTnLst>
                                </p:cTn>
                              </p:par>
                              <p:par>
                                <p:cTn id="312" nodeType="withEffect" fill="hold" presetClass="entr" presetID="2" presetSubtype="4">
                                  <p:stCondLst>
                                    <p:cond delay="0"/>
                                  </p:stCondLst>
                                  <p:childTnLst>
                                    <p:set>
                                      <p:cBhvr>
                                        <p:cTn id="313" dur="1" fill="hold">
                                          <p:stCondLst>
                                            <p:cond delay="0"/>
                                          </p:stCondLst>
                                        </p:cTn>
                                        <p:tgtEl>
                                          <p:spTgt spid="973"/>
                                        </p:tgtEl>
                                        <p:attrNameLst>
                                          <p:attrName>style.visibility</p:attrName>
                                        </p:attrNameLst>
                                      </p:cBhvr>
                                      <p:to>
                                        <p:strVal val="visible"/>
                                      </p:to>
                                    </p:set>
                                    <p:anim calcmode="lin" valueType="num">
                                      <p:cBhvr additive="repl">
                                        <p:cTn id="314" dur="500" fill="hold"/>
                                        <p:tgtEl>
                                          <p:spTgt spid="973"/>
                                        </p:tgtEl>
                                        <p:attrNameLst>
                                          <p:attrName>ppt_x</p:attrName>
                                        </p:attrNameLst>
                                      </p:cBhvr>
                                      <p:tavLst>
                                        <p:tav tm="0">
                                          <p:val>
                                            <p:strVal val="#ppt_x"/>
                                          </p:val>
                                        </p:tav>
                                        <p:tav tm="100000">
                                          <p:val>
                                            <p:strVal val="#ppt_x"/>
                                          </p:val>
                                        </p:tav>
                                      </p:tavLst>
                                    </p:anim>
                                    <p:anim calcmode="lin" valueType="num">
                                      <p:cBhvr additive="repl">
                                        <p:cTn id="315" dur="500" fill="hold"/>
                                        <p:tgtEl>
                                          <p:spTgt spid="973"/>
                                        </p:tgtEl>
                                        <p:attrNameLst>
                                          <p:attrName>ppt_y</p:attrName>
                                        </p:attrNameLst>
                                      </p:cBhvr>
                                      <p:tavLst>
                                        <p:tav tm="0">
                                          <p:val>
                                            <p:strVal val="1+#ppt_h/2"/>
                                          </p:val>
                                        </p:tav>
                                        <p:tav tm="100000">
                                          <p:val>
                                            <p:strVal val="#ppt_y"/>
                                          </p:val>
                                        </p:tav>
                                      </p:tavLst>
                                    </p:anim>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2" presetSubtype="4">
                                  <p:stCondLst>
                                    <p:cond delay="0"/>
                                  </p:stCondLst>
                                  <p:childTnLst>
                                    <p:set>
                                      <p:cBhvr>
                                        <p:cTn id="319" dur="1" fill="hold">
                                          <p:stCondLst>
                                            <p:cond delay="0"/>
                                          </p:stCondLst>
                                        </p:cTn>
                                        <p:tgtEl>
                                          <p:spTgt spid="970"/>
                                        </p:tgtEl>
                                        <p:attrNameLst>
                                          <p:attrName>style.visibility</p:attrName>
                                        </p:attrNameLst>
                                      </p:cBhvr>
                                      <p:to>
                                        <p:strVal val="visible"/>
                                      </p:to>
                                    </p:set>
                                    <p:anim calcmode="lin" valueType="num">
                                      <p:cBhvr additive="repl">
                                        <p:cTn id="320" dur="500" fill="hold"/>
                                        <p:tgtEl>
                                          <p:spTgt spid="970"/>
                                        </p:tgtEl>
                                        <p:attrNameLst>
                                          <p:attrName>ppt_x</p:attrName>
                                        </p:attrNameLst>
                                      </p:cBhvr>
                                      <p:tavLst>
                                        <p:tav tm="0">
                                          <p:val>
                                            <p:strVal val="#ppt_x"/>
                                          </p:val>
                                        </p:tav>
                                        <p:tav tm="100000">
                                          <p:val>
                                            <p:strVal val="#ppt_x"/>
                                          </p:val>
                                        </p:tav>
                                      </p:tavLst>
                                    </p:anim>
                                    <p:anim calcmode="lin" valueType="num">
                                      <p:cBhvr additive="repl">
                                        <p:cTn id="321" dur="500" fill="hold"/>
                                        <p:tgtEl>
                                          <p:spTgt spid="970"/>
                                        </p:tgtEl>
                                        <p:attrNameLst>
                                          <p:attrName>ppt_y</p:attrName>
                                        </p:attrNameLst>
                                      </p:cBhvr>
                                      <p:tavLst>
                                        <p:tav tm="0">
                                          <p:val>
                                            <p:strVal val="1+#ppt_h/2"/>
                                          </p:val>
                                        </p:tav>
                                        <p:tav tm="100000">
                                          <p:val>
                                            <p:strVal val="#ppt_y"/>
                                          </p:val>
                                        </p:tav>
                                      </p:tavLst>
                                    </p:anim>
                                  </p:childTnLst>
                                </p:cTn>
                              </p:par>
                              <p:par>
                                <p:cTn id="322" nodeType="withEffect" fill="hold" presetClass="entr" presetID="2" presetSubtype="4">
                                  <p:stCondLst>
                                    <p:cond delay="0"/>
                                  </p:stCondLst>
                                  <p:childTnLst>
                                    <p:set>
                                      <p:cBhvr>
                                        <p:cTn id="323" dur="1" fill="hold">
                                          <p:stCondLst>
                                            <p:cond delay="0"/>
                                          </p:stCondLst>
                                        </p:cTn>
                                        <p:tgtEl>
                                          <p:spTgt spid="972"/>
                                        </p:tgtEl>
                                        <p:attrNameLst>
                                          <p:attrName>style.visibility</p:attrName>
                                        </p:attrNameLst>
                                      </p:cBhvr>
                                      <p:to>
                                        <p:strVal val="visible"/>
                                      </p:to>
                                    </p:set>
                                    <p:anim calcmode="lin" valueType="num">
                                      <p:cBhvr additive="repl">
                                        <p:cTn id="324" dur="500" fill="hold"/>
                                        <p:tgtEl>
                                          <p:spTgt spid="972"/>
                                        </p:tgtEl>
                                        <p:attrNameLst>
                                          <p:attrName>ppt_x</p:attrName>
                                        </p:attrNameLst>
                                      </p:cBhvr>
                                      <p:tavLst>
                                        <p:tav tm="0">
                                          <p:val>
                                            <p:strVal val="#ppt_x"/>
                                          </p:val>
                                        </p:tav>
                                        <p:tav tm="100000">
                                          <p:val>
                                            <p:strVal val="#ppt_x"/>
                                          </p:val>
                                        </p:tav>
                                      </p:tavLst>
                                    </p:anim>
                                    <p:anim calcmode="lin" valueType="num">
                                      <p:cBhvr additive="repl">
                                        <p:cTn id="325" dur="500" fill="hold"/>
                                        <p:tgtEl>
                                          <p:spTgt spid="972"/>
                                        </p:tgtEl>
                                        <p:attrNameLst>
                                          <p:attrName>ppt_y</p:attrName>
                                        </p:attrNameLst>
                                      </p:cBhvr>
                                      <p:tavLst>
                                        <p:tav tm="0">
                                          <p:val>
                                            <p:strVal val="1+#ppt_h/2"/>
                                          </p:val>
                                        </p:tav>
                                        <p:tav tm="100000">
                                          <p:val>
                                            <p:strVal val="#ppt_y"/>
                                          </p:val>
                                        </p:tav>
                                      </p:tavLst>
                                    </p:anim>
                                  </p:childTnLst>
                                </p:cTn>
                              </p:par>
                              <p:par>
                                <p:cTn id="326" nodeType="withEffect" fill="hold" presetClass="entr" presetID="2" presetSubtype="4">
                                  <p:stCondLst>
                                    <p:cond delay="0"/>
                                  </p:stCondLst>
                                  <p:childTnLst>
                                    <p:set>
                                      <p:cBhvr>
                                        <p:cTn id="327" dur="1" fill="hold">
                                          <p:stCondLst>
                                            <p:cond delay="0"/>
                                          </p:stCondLst>
                                        </p:cTn>
                                        <p:tgtEl>
                                          <p:spTgt spid="974"/>
                                        </p:tgtEl>
                                        <p:attrNameLst>
                                          <p:attrName>style.visibility</p:attrName>
                                        </p:attrNameLst>
                                      </p:cBhvr>
                                      <p:to>
                                        <p:strVal val="visible"/>
                                      </p:to>
                                    </p:set>
                                    <p:anim calcmode="lin" valueType="num">
                                      <p:cBhvr additive="repl">
                                        <p:cTn id="328" dur="500" fill="hold"/>
                                        <p:tgtEl>
                                          <p:spTgt spid="974"/>
                                        </p:tgtEl>
                                        <p:attrNameLst>
                                          <p:attrName>ppt_x</p:attrName>
                                        </p:attrNameLst>
                                      </p:cBhvr>
                                      <p:tavLst>
                                        <p:tav tm="0">
                                          <p:val>
                                            <p:strVal val="#ppt_x"/>
                                          </p:val>
                                        </p:tav>
                                        <p:tav tm="100000">
                                          <p:val>
                                            <p:strVal val="#ppt_x"/>
                                          </p:val>
                                        </p:tav>
                                      </p:tavLst>
                                    </p:anim>
                                    <p:anim calcmode="lin" valueType="num">
                                      <p:cBhvr additive="repl">
                                        <p:cTn id="329" dur="500" fill="hold"/>
                                        <p:tgtEl>
                                          <p:spTgt spid="974"/>
                                        </p:tgtEl>
                                        <p:attrNameLst>
                                          <p:attrName>ppt_y</p:attrName>
                                        </p:attrNameLst>
                                      </p:cBhvr>
                                      <p:tavLst>
                                        <p:tav tm="0">
                                          <p:val>
                                            <p:strVal val="1+#ppt_h/2"/>
                                          </p:val>
                                        </p:tav>
                                        <p:tav tm="100000">
                                          <p:val>
                                            <p:strVal val="#ppt_y"/>
                                          </p:val>
                                        </p:tav>
                                      </p:tavLst>
                                    </p:anim>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2" presetSubtype="4">
                                  <p:stCondLst>
                                    <p:cond delay="0"/>
                                  </p:stCondLst>
                                  <p:childTnLst>
                                    <p:set>
                                      <p:cBhvr>
                                        <p:cTn id="333" dur="1" fill="hold">
                                          <p:stCondLst>
                                            <p:cond delay="0"/>
                                          </p:stCondLst>
                                        </p:cTn>
                                        <p:tgtEl>
                                          <p:spTgt spid="975"/>
                                        </p:tgtEl>
                                        <p:attrNameLst>
                                          <p:attrName>style.visibility</p:attrName>
                                        </p:attrNameLst>
                                      </p:cBhvr>
                                      <p:to>
                                        <p:strVal val="visible"/>
                                      </p:to>
                                    </p:set>
                                    <p:anim calcmode="lin" valueType="num">
                                      <p:cBhvr additive="repl">
                                        <p:cTn id="334" dur="500" fill="hold"/>
                                        <p:tgtEl>
                                          <p:spTgt spid="975"/>
                                        </p:tgtEl>
                                        <p:attrNameLst>
                                          <p:attrName>ppt_x</p:attrName>
                                        </p:attrNameLst>
                                      </p:cBhvr>
                                      <p:tavLst>
                                        <p:tav tm="0">
                                          <p:val>
                                            <p:strVal val="#ppt_x"/>
                                          </p:val>
                                        </p:tav>
                                        <p:tav tm="100000">
                                          <p:val>
                                            <p:strVal val="#ppt_x"/>
                                          </p:val>
                                        </p:tav>
                                      </p:tavLst>
                                    </p:anim>
                                    <p:anim calcmode="lin" valueType="num">
                                      <p:cBhvr additive="repl">
                                        <p:cTn id="335" dur="500" fill="hold"/>
                                        <p:tgtEl>
                                          <p:spTgt spid="975"/>
                                        </p:tgtEl>
                                        <p:attrNameLst>
                                          <p:attrName>ppt_y</p:attrName>
                                        </p:attrNameLst>
                                      </p:cBhvr>
                                      <p:tavLst>
                                        <p:tav tm="0">
                                          <p:val>
                                            <p:strVal val="1+#ppt_h/2"/>
                                          </p:val>
                                        </p:tav>
                                        <p:tav tm="100000">
                                          <p:val>
                                            <p:strVal val="#ppt_y"/>
                                          </p:val>
                                        </p:tav>
                                      </p:tavLst>
                                    </p:anim>
                                  </p:childTnLst>
                                </p:cTn>
                              </p:par>
                              <p:par>
                                <p:cTn id="336" nodeType="withEffect" fill="hold" presetClass="entr" presetID="2" presetSubtype="4">
                                  <p:stCondLst>
                                    <p:cond delay="0"/>
                                  </p:stCondLst>
                                  <p:childTnLst>
                                    <p:set>
                                      <p:cBhvr>
                                        <p:cTn id="337" dur="1" fill="hold">
                                          <p:stCondLst>
                                            <p:cond delay="0"/>
                                          </p:stCondLst>
                                        </p:cTn>
                                        <p:tgtEl>
                                          <p:spTgt spid="976"/>
                                        </p:tgtEl>
                                        <p:attrNameLst>
                                          <p:attrName>style.visibility</p:attrName>
                                        </p:attrNameLst>
                                      </p:cBhvr>
                                      <p:to>
                                        <p:strVal val="visible"/>
                                      </p:to>
                                    </p:set>
                                    <p:anim calcmode="lin" valueType="num">
                                      <p:cBhvr additive="repl">
                                        <p:cTn id="338" dur="500" fill="hold"/>
                                        <p:tgtEl>
                                          <p:spTgt spid="976"/>
                                        </p:tgtEl>
                                        <p:attrNameLst>
                                          <p:attrName>ppt_x</p:attrName>
                                        </p:attrNameLst>
                                      </p:cBhvr>
                                      <p:tavLst>
                                        <p:tav tm="0">
                                          <p:val>
                                            <p:strVal val="#ppt_x"/>
                                          </p:val>
                                        </p:tav>
                                        <p:tav tm="100000">
                                          <p:val>
                                            <p:strVal val="#ppt_x"/>
                                          </p:val>
                                        </p:tav>
                                      </p:tavLst>
                                    </p:anim>
                                    <p:anim calcmode="lin" valueType="num">
                                      <p:cBhvr additive="repl">
                                        <p:cTn id="339" dur="500" fill="hold"/>
                                        <p:tgtEl>
                                          <p:spTgt spid="976"/>
                                        </p:tgtEl>
                                        <p:attrNameLst>
                                          <p:attrName>ppt_y</p:attrName>
                                        </p:attrNameLst>
                                      </p:cBhvr>
                                      <p:tavLst>
                                        <p:tav tm="0">
                                          <p:val>
                                            <p:strVal val="1+#ppt_h/2"/>
                                          </p:val>
                                        </p:tav>
                                        <p:tav tm="100000">
                                          <p:val>
                                            <p:strVal val="#ppt_y"/>
                                          </p:val>
                                        </p:tav>
                                      </p:tavLst>
                                    </p:anim>
                                  </p:childTnLst>
                                </p:cTn>
                              </p:par>
                              <p:par>
                                <p:cTn id="340" nodeType="withEffect" fill="hold" presetClass="entr" presetID="2" presetSubtype="4">
                                  <p:stCondLst>
                                    <p:cond delay="0"/>
                                  </p:stCondLst>
                                  <p:childTnLst>
                                    <p:set>
                                      <p:cBhvr>
                                        <p:cTn id="341" dur="1" fill="hold">
                                          <p:stCondLst>
                                            <p:cond delay="0"/>
                                          </p:stCondLst>
                                        </p:cTn>
                                        <p:tgtEl>
                                          <p:spTgt spid="977"/>
                                        </p:tgtEl>
                                        <p:attrNameLst>
                                          <p:attrName>style.visibility</p:attrName>
                                        </p:attrNameLst>
                                      </p:cBhvr>
                                      <p:to>
                                        <p:strVal val="visible"/>
                                      </p:to>
                                    </p:set>
                                    <p:anim calcmode="lin" valueType="num">
                                      <p:cBhvr additive="repl">
                                        <p:cTn id="342" dur="500" fill="hold"/>
                                        <p:tgtEl>
                                          <p:spTgt spid="977"/>
                                        </p:tgtEl>
                                        <p:attrNameLst>
                                          <p:attrName>ppt_x</p:attrName>
                                        </p:attrNameLst>
                                      </p:cBhvr>
                                      <p:tavLst>
                                        <p:tav tm="0">
                                          <p:val>
                                            <p:strVal val="#ppt_x"/>
                                          </p:val>
                                        </p:tav>
                                        <p:tav tm="100000">
                                          <p:val>
                                            <p:strVal val="#ppt_x"/>
                                          </p:val>
                                        </p:tav>
                                      </p:tavLst>
                                    </p:anim>
                                    <p:anim calcmode="lin" valueType="num">
                                      <p:cBhvr additive="repl">
                                        <p:cTn id="343" dur="500" fill="hold"/>
                                        <p:tgtEl>
                                          <p:spTgt spid="977"/>
                                        </p:tgtEl>
                                        <p:attrNameLst>
                                          <p:attrName>ppt_y</p:attrName>
                                        </p:attrNameLst>
                                      </p:cBhvr>
                                      <p:tavLst>
                                        <p:tav tm="0">
                                          <p:val>
                                            <p:strVal val="1+#ppt_h/2"/>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2" presetSubtype="4">
                                  <p:stCondLst>
                                    <p:cond delay="0"/>
                                  </p:stCondLst>
                                  <p:childTnLst>
                                    <p:set>
                                      <p:cBhvr>
                                        <p:cTn id="347" dur="1" fill="hold">
                                          <p:stCondLst>
                                            <p:cond delay="0"/>
                                          </p:stCondLst>
                                        </p:cTn>
                                        <p:tgtEl>
                                          <p:spTgt spid="978"/>
                                        </p:tgtEl>
                                        <p:attrNameLst>
                                          <p:attrName>style.visibility</p:attrName>
                                        </p:attrNameLst>
                                      </p:cBhvr>
                                      <p:to>
                                        <p:strVal val="visible"/>
                                      </p:to>
                                    </p:set>
                                    <p:anim calcmode="lin" valueType="num">
                                      <p:cBhvr additive="repl">
                                        <p:cTn id="348" dur="500" fill="hold"/>
                                        <p:tgtEl>
                                          <p:spTgt spid="978"/>
                                        </p:tgtEl>
                                        <p:attrNameLst>
                                          <p:attrName>ppt_x</p:attrName>
                                        </p:attrNameLst>
                                      </p:cBhvr>
                                      <p:tavLst>
                                        <p:tav tm="0">
                                          <p:val>
                                            <p:strVal val="#ppt_x"/>
                                          </p:val>
                                        </p:tav>
                                        <p:tav tm="100000">
                                          <p:val>
                                            <p:strVal val="#ppt_x"/>
                                          </p:val>
                                        </p:tav>
                                      </p:tavLst>
                                    </p:anim>
                                    <p:anim calcmode="lin" valueType="num">
                                      <p:cBhvr additive="repl">
                                        <p:cTn id="349" dur="500" fill="hold"/>
                                        <p:tgtEl>
                                          <p:spTgt spid="978"/>
                                        </p:tgtEl>
                                        <p:attrNameLst>
                                          <p:attrName>ppt_y</p:attrName>
                                        </p:attrNameLst>
                                      </p:cBhvr>
                                      <p:tavLst>
                                        <p:tav tm="0">
                                          <p:val>
                                            <p:strVal val="1+#ppt_h/2"/>
                                          </p:val>
                                        </p:tav>
                                        <p:tav tm="100000">
                                          <p:val>
                                            <p:strVal val="#ppt_y"/>
                                          </p:val>
                                        </p:tav>
                                      </p:tavLst>
                                    </p:anim>
                                  </p:childTnLst>
                                </p:cTn>
                              </p:par>
                              <p:par>
                                <p:cTn id="350" nodeType="withEffect" fill="hold" presetClass="entr" presetID="2" presetSubtype="4">
                                  <p:stCondLst>
                                    <p:cond delay="0"/>
                                  </p:stCondLst>
                                  <p:childTnLst>
                                    <p:set>
                                      <p:cBhvr>
                                        <p:cTn id="351" dur="1" fill="hold">
                                          <p:stCondLst>
                                            <p:cond delay="0"/>
                                          </p:stCondLst>
                                        </p:cTn>
                                        <p:tgtEl>
                                          <p:spTgt spid="979"/>
                                        </p:tgtEl>
                                        <p:attrNameLst>
                                          <p:attrName>style.visibility</p:attrName>
                                        </p:attrNameLst>
                                      </p:cBhvr>
                                      <p:to>
                                        <p:strVal val="visible"/>
                                      </p:to>
                                    </p:set>
                                    <p:anim calcmode="lin" valueType="num">
                                      <p:cBhvr additive="repl">
                                        <p:cTn id="352" dur="500" fill="hold"/>
                                        <p:tgtEl>
                                          <p:spTgt spid="979"/>
                                        </p:tgtEl>
                                        <p:attrNameLst>
                                          <p:attrName>ppt_x</p:attrName>
                                        </p:attrNameLst>
                                      </p:cBhvr>
                                      <p:tavLst>
                                        <p:tav tm="0">
                                          <p:val>
                                            <p:strVal val="#ppt_x"/>
                                          </p:val>
                                        </p:tav>
                                        <p:tav tm="100000">
                                          <p:val>
                                            <p:strVal val="#ppt_x"/>
                                          </p:val>
                                        </p:tav>
                                      </p:tavLst>
                                    </p:anim>
                                    <p:anim calcmode="lin" valueType="num">
                                      <p:cBhvr additive="repl">
                                        <p:cTn id="353" dur="500" fill="hold"/>
                                        <p:tgtEl>
                                          <p:spTgt spid="979"/>
                                        </p:tgtEl>
                                        <p:attrNameLst>
                                          <p:attrName>ppt_y</p:attrName>
                                        </p:attrNameLst>
                                      </p:cBhvr>
                                      <p:tavLst>
                                        <p:tav tm="0">
                                          <p:val>
                                            <p:strVal val="1+#ppt_h/2"/>
                                          </p:val>
                                        </p:tav>
                                        <p:tav tm="100000">
                                          <p:val>
                                            <p:strVal val="#ppt_y"/>
                                          </p:val>
                                        </p:tav>
                                      </p:tavLst>
                                    </p:anim>
                                  </p:childTnLst>
                                </p:cTn>
                              </p:par>
                              <p:par>
                                <p:cTn id="354" nodeType="withEffect" fill="hold" presetClass="entr" presetID="2" presetSubtype="4">
                                  <p:stCondLst>
                                    <p:cond delay="0"/>
                                  </p:stCondLst>
                                  <p:childTnLst>
                                    <p:set>
                                      <p:cBhvr>
                                        <p:cTn id="355" dur="1" fill="hold">
                                          <p:stCondLst>
                                            <p:cond delay="0"/>
                                          </p:stCondLst>
                                        </p:cTn>
                                        <p:tgtEl>
                                          <p:spTgt spid="980"/>
                                        </p:tgtEl>
                                        <p:attrNameLst>
                                          <p:attrName>style.visibility</p:attrName>
                                        </p:attrNameLst>
                                      </p:cBhvr>
                                      <p:to>
                                        <p:strVal val="visible"/>
                                      </p:to>
                                    </p:set>
                                    <p:anim calcmode="lin" valueType="num">
                                      <p:cBhvr additive="repl">
                                        <p:cTn id="356" dur="500" fill="hold"/>
                                        <p:tgtEl>
                                          <p:spTgt spid="980"/>
                                        </p:tgtEl>
                                        <p:attrNameLst>
                                          <p:attrName>ppt_x</p:attrName>
                                        </p:attrNameLst>
                                      </p:cBhvr>
                                      <p:tavLst>
                                        <p:tav tm="0">
                                          <p:val>
                                            <p:strVal val="#ppt_x"/>
                                          </p:val>
                                        </p:tav>
                                        <p:tav tm="100000">
                                          <p:val>
                                            <p:strVal val="#ppt_x"/>
                                          </p:val>
                                        </p:tav>
                                      </p:tavLst>
                                    </p:anim>
                                    <p:anim calcmode="lin" valueType="num">
                                      <p:cBhvr additive="repl">
                                        <p:cTn id="357" dur="500" fill="hold"/>
                                        <p:tgtEl>
                                          <p:spTgt spid="980"/>
                                        </p:tgtEl>
                                        <p:attrNameLst>
                                          <p:attrName>ppt_y</p:attrName>
                                        </p:attrNameLst>
                                      </p:cBhvr>
                                      <p:tavLst>
                                        <p:tav tm="0">
                                          <p:val>
                                            <p:strVal val="1+#ppt_h/2"/>
                                          </p:val>
                                        </p:tav>
                                        <p:tav tm="100000">
                                          <p:val>
                                            <p:strVal val="#ppt_y"/>
                                          </p:val>
                                        </p:tav>
                                      </p:tavLst>
                                    </p:anim>
                                  </p:childTnLst>
                                </p:cTn>
                              </p:par>
                              <p:par>
                                <p:cTn id="358" nodeType="withEffect" fill="hold" presetClass="entr" presetID="2" presetSubtype="4">
                                  <p:stCondLst>
                                    <p:cond delay="0"/>
                                  </p:stCondLst>
                                  <p:childTnLst>
                                    <p:set>
                                      <p:cBhvr>
                                        <p:cTn id="359" dur="1" fill="hold">
                                          <p:stCondLst>
                                            <p:cond delay="0"/>
                                          </p:stCondLst>
                                        </p:cTn>
                                        <p:tgtEl>
                                          <p:spTgt spid="971"/>
                                        </p:tgtEl>
                                        <p:attrNameLst>
                                          <p:attrName>style.visibility</p:attrName>
                                        </p:attrNameLst>
                                      </p:cBhvr>
                                      <p:to>
                                        <p:strVal val="visible"/>
                                      </p:to>
                                    </p:set>
                                    <p:anim calcmode="lin" valueType="num">
                                      <p:cBhvr additive="repl">
                                        <p:cTn id="360" dur="500" fill="hold"/>
                                        <p:tgtEl>
                                          <p:spTgt spid="971"/>
                                        </p:tgtEl>
                                        <p:attrNameLst>
                                          <p:attrName>ppt_x</p:attrName>
                                        </p:attrNameLst>
                                      </p:cBhvr>
                                      <p:tavLst>
                                        <p:tav tm="0">
                                          <p:val>
                                            <p:strVal val="#ppt_x"/>
                                          </p:val>
                                        </p:tav>
                                        <p:tav tm="100000">
                                          <p:val>
                                            <p:strVal val="#ppt_x"/>
                                          </p:val>
                                        </p:tav>
                                      </p:tavLst>
                                    </p:anim>
                                    <p:anim calcmode="lin" valueType="num">
                                      <p:cBhvr additive="repl">
                                        <p:cTn id="361" dur="500" fill="hold"/>
                                        <p:tgtEl>
                                          <p:spTgt spid="971"/>
                                        </p:tgtEl>
                                        <p:attrNameLst>
                                          <p:attrName>ppt_y</p:attrName>
                                        </p:attrNameLst>
                                      </p:cBhvr>
                                      <p:tavLst>
                                        <p:tav tm="0">
                                          <p:val>
                                            <p:strVal val="1+#ppt_h/2"/>
                                          </p:val>
                                        </p:tav>
                                        <p:tav tm="100000">
                                          <p:val>
                                            <p:strVal val="#ppt_y"/>
                                          </p:val>
                                        </p:tav>
                                      </p:tavLst>
                                    </p:anim>
                                  </p:childTnLst>
                                </p:cTn>
                              </p:par>
                              <p:par>
                                <p:cTn id="362" nodeType="withEffect" fill="hold" presetClass="entr" presetID="2" presetSubtype="4">
                                  <p:stCondLst>
                                    <p:cond delay="0"/>
                                  </p:stCondLst>
                                  <p:childTnLst>
                                    <p:set>
                                      <p:cBhvr>
                                        <p:cTn id="363" dur="1" fill="hold">
                                          <p:stCondLst>
                                            <p:cond delay="0"/>
                                          </p:stCondLst>
                                        </p:cTn>
                                        <p:tgtEl>
                                          <p:spTgt spid="986"/>
                                        </p:tgtEl>
                                        <p:attrNameLst>
                                          <p:attrName>style.visibility</p:attrName>
                                        </p:attrNameLst>
                                      </p:cBhvr>
                                      <p:to>
                                        <p:strVal val="visible"/>
                                      </p:to>
                                    </p:set>
                                    <p:anim calcmode="lin" valueType="num">
                                      <p:cBhvr additive="repl">
                                        <p:cTn id="364" dur="500" fill="hold"/>
                                        <p:tgtEl>
                                          <p:spTgt spid="986"/>
                                        </p:tgtEl>
                                        <p:attrNameLst>
                                          <p:attrName>ppt_x</p:attrName>
                                        </p:attrNameLst>
                                      </p:cBhvr>
                                      <p:tavLst>
                                        <p:tav tm="0">
                                          <p:val>
                                            <p:strVal val="#ppt_x"/>
                                          </p:val>
                                        </p:tav>
                                        <p:tav tm="100000">
                                          <p:val>
                                            <p:strVal val="#ppt_x"/>
                                          </p:val>
                                        </p:tav>
                                      </p:tavLst>
                                    </p:anim>
                                    <p:anim calcmode="lin" valueType="num">
                                      <p:cBhvr additive="repl">
                                        <p:cTn id="365" dur="500" fill="hold"/>
                                        <p:tgtEl>
                                          <p:spTgt spid="986"/>
                                        </p:tgtEl>
                                        <p:attrNameLst>
                                          <p:attrName>ppt_y</p:attrName>
                                        </p:attrNameLst>
                                      </p:cBhvr>
                                      <p:tavLst>
                                        <p:tav tm="0">
                                          <p:val>
                                            <p:strVal val="1+#ppt_h/2"/>
                                          </p:val>
                                        </p:tav>
                                        <p:tav tm="100000">
                                          <p:val>
                                            <p:strVal val="#ppt_y"/>
                                          </p:val>
                                        </p:tav>
                                      </p:tavLst>
                                    </p:anim>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2" presetSubtype="4">
                                  <p:stCondLst>
                                    <p:cond delay="0"/>
                                  </p:stCondLst>
                                  <p:childTnLst>
                                    <p:set>
                                      <p:cBhvr>
                                        <p:cTn id="369" dur="1" fill="hold">
                                          <p:stCondLst>
                                            <p:cond delay="0"/>
                                          </p:stCondLst>
                                        </p:cTn>
                                        <p:tgtEl>
                                          <p:spTgt spid="981"/>
                                        </p:tgtEl>
                                        <p:attrNameLst>
                                          <p:attrName>style.visibility</p:attrName>
                                        </p:attrNameLst>
                                      </p:cBhvr>
                                      <p:to>
                                        <p:strVal val="visible"/>
                                      </p:to>
                                    </p:set>
                                    <p:anim calcmode="lin" valueType="num">
                                      <p:cBhvr additive="repl">
                                        <p:cTn id="370" dur="500" fill="hold"/>
                                        <p:tgtEl>
                                          <p:spTgt spid="981"/>
                                        </p:tgtEl>
                                        <p:attrNameLst>
                                          <p:attrName>ppt_x</p:attrName>
                                        </p:attrNameLst>
                                      </p:cBhvr>
                                      <p:tavLst>
                                        <p:tav tm="0">
                                          <p:val>
                                            <p:strVal val="#ppt_x"/>
                                          </p:val>
                                        </p:tav>
                                        <p:tav tm="100000">
                                          <p:val>
                                            <p:strVal val="#ppt_x"/>
                                          </p:val>
                                        </p:tav>
                                      </p:tavLst>
                                    </p:anim>
                                    <p:anim calcmode="lin" valueType="num">
                                      <p:cBhvr additive="repl">
                                        <p:cTn id="371" dur="500" fill="hold"/>
                                        <p:tgtEl>
                                          <p:spTgt spid="981"/>
                                        </p:tgtEl>
                                        <p:attrNameLst>
                                          <p:attrName>ppt_y</p:attrName>
                                        </p:attrNameLst>
                                      </p:cBhvr>
                                      <p:tavLst>
                                        <p:tav tm="0">
                                          <p:val>
                                            <p:strVal val="1+#ppt_h/2"/>
                                          </p:val>
                                        </p:tav>
                                        <p:tav tm="100000">
                                          <p:val>
                                            <p:strVal val="#ppt_y"/>
                                          </p:val>
                                        </p:tav>
                                      </p:tavLst>
                                    </p:anim>
                                  </p:childTnLst>
                                </p:cTn>
                              </p:par>
                              <p:par>
                                <p:cTn id="372" nodeType="withEffect" fill="hold" presetClass="entr" presetID="2" presetSubtype="4">
                                  <p:stCondLst>
                                    <p:cond delay="0"/>
                                  </p:stCondLst>
                                  <p:childTnLst>
                                    <p:set>
                                      <p:cBhvr>
                                        <p:cTn id="373" dur="1" fill="hold">
                                          <p:stCondLst>
                                            <p:cond delay="0"/>
                                          </p:stCondLst>
                                        </p:cTn>
                                        <p:tgtEl>
                                          <p:spTgt spid="982"/>
                                        </p:tgtEl>
                                        <p:attrNameLst>
                                          <p:attrName>style.visibility</p:attrName>
                                        </p:attrNameLst>
                                      </p:cBhvr>
                                      <p:to>
                                        <p:strVal val="visible"/>
                                      </p:to>
                                    </p:set>
                                    <p:anim calcmode="lin" valueType="num">
                                      <p:cBhvr additive="repl">
                                        <p:cTn id="374" dur="500" fill="hold"/>
                                        <p:tgtEl>
                                          <p:spTgt spid="982"/>
                                        </p:tgtEl>
                                        <p:attrNameLst>
                                          <p:attrName>ppt_x</p:attrName>
                                        </p:attrNameLst>
                                      </p:cBhvr>
                                      <p:tavLst>
                                        <p:tav tm="0">
                                          <p:val>
                                            <p:strVal val="#ppt_x"/>
                                          </p:val>
                                        </p:tav>
                                        <p:tav tm="100000">
                                          <p:val>
                                            <p:strVal val="#ppt_x"/>
                                          </p:val>
                                        </p:tav>
                                      </p:tavLst>
                                    </p:anim>
                                    <p:anim calcmode="lin" valueType="num">
                                      <p:cBhvr additive="repl">
                                        <p:cTn id="375" dur="500" fill="hold"/>
                                        <p:tgtEl>
                                          <p:spTgt spid="982"/>
                                        </p:tgtEl>
                                        <p:attrNameLst>
                                          <p:attrName>ppt_y</p:attrName>
                                        </p:attrNameLst>
                                      </p:cBhvr>
                                      <p:tavLst>
                                        <p:tav tm="0">
                                          <p:val>
                                            <p:strVal val="1+#ppt_h/2"/>
                                          </p:val>
                                        </p:tav>
                                        <p:tav tm="100000">
                                          <p:val>
                                            <p:strVal val="#ppt_y"/>
                                          </p:val>
                                        </p:tav>
                                      </p:tavLst>
                                    </p:anim>
                                  </p:childTnLst>
                                </p:cTn>
                              </p:par>
                              <p:par>
                                <p:cTn id="376" nodeType="withEffect" fill="hold" presetClass="entr" presetID="2" presetSubtype="4">
                                  <p:stCondLst>
                                    <p:cond delay="0"/>
                                  </p:stCondLst>
                                  <p:childTnLst>
                                    <p:set>
                                      <p:cBhvr>
                                        <p:cTn id="377" dur="1" fill="hold">
                                          <p:stCondLst>
                                            <p:cond delay="0"/>
                                          </p:stCondLst>
                                        </p:cTn>
                                        <p:tgtEl>
                                          <p:spTgt spid="983"/>
                                        </p:tgtEl>
                                        <p:attrNameLst>
                                          <p:attrName>style.visibility</p:attrName>
                                        </p:attrNameLst>
                                      </p:cBhvr>
                                      <p:to>
                                        <p:strVal val="visible"/>
                                      </p:to>
                                    </p:set>
                                    <p:anim calcmode="lin" valueType="num">
                                      <p:cBhvr additive="repl">
                                        <p:cTn id="378" dur="500" fill="hold"/>
                                        <p:tgtEl>
                                          <p:spTgt spid="983"/>
                                        </p:tgtEl>
                                        <p:attrNameLst>
                                          <p:attrName>ppt_x</p:attrName>
                                        </p:attrNameLst>
                                      </p:cBhvr>
                                      <p:tavLst>
                                        <p:tav tm="0">
                                          <p:val>
                                            <p:strVal val="#ppt_x"/>
                                          </p:val>
                                        </p:tav>
                                        <p:tav tm="100000">
                                          <p:val>
                                            <p:strVal val="#ppt_x"/>
                                          </p:val>
                                        </p:tav>
                                      </p:tavLst>
                                    </p:anim>
                                    <p:anim calcmode="lin" valueType="num">
                                      <p:cBhvr additive="repl">
                                        <p:cTn id="379" dur="500" fill="hold"/>
                                        <p:tgtEl>
                                          <p:spTgt spid="983"/>
                                        </p:tgtEl>
                                        <p:attrNameLst>
                                          <p:attrName>ppt_y</p:attrName>
                                        </p:attrNameLst>
                                      </p:cBhvr>
                                      <p:tavLst>
                                        <p:tav tm="0">
                                          <p:val>
                                            <p:strVal val="1+#ppt_h/2"/>
                                          </p:val>
                                        </p:tav>
                                        <p:tav tm="100000">
                                          <p:val>
                                            <p:strVal val="#ppt_y"/>
                                          </p:val>
                                        </p:tav>
                                      </p:tavLst>
                                    </p:anim>
                                  </p:childTnLst>
                                </p:cTn>
                              </p:par>
                              <p:par>
                                <p:cTn id="380" nodeType="withEffect" fill="hold" presetClass="entr" presetID="2" presetSubtype="4">
                                  <p:stCondLst>
                                    <p:cond delay="0"/>
                                  </p:stCondLst>
                                  <p:childTnLst>
                                    <p:set>
                                      <p:cBhvr>
                                        <p:cTn id="381" dur="1" fill="hold">
                                          <p:stCondLst>
                                            <p:cond delay="0"/>
                                          </p:stCondLst>
                                        </p:cTn>
                                        <p:tgtEl>
                                          <p:spTgt spid="985"/>
                                        </p:tgtEl>
                                        <p:attrNameLst>
                                          <p:attrName>style.visibility</p:attrName>
                                        </p:attrNameLst>
                                      </p:cBhvr>
                                      <p:to>
                                        <p:strVal val="visible"/>
                                      </p:to>
                                    </p:set>
                                    <p:anim calcmode="lin" valueType="num">
                                      <p:cBhvr additive="repl">
                                        <p:cTn id="382" dur="500" fill="hold"/>
                                        <p:tgtEl>
                                          <p:spTgt spid="985"/>
                                        </p:tgtEl>
                                        <p:attrNameLst>
                                          <p:attrName>ppt_x</p:attrName>
                                        </p:attrNameLst>
                                      </p:cBhvr>
                                      <p:tavLst>
                                        <p:tav tm="0">
                                          <p:val>
                                            <p:strVal val="#ppt_x"/>
                                          </p:val>
                                        </p:tav>
                                        <p:tav tm="100000">
                                          <p:val>
                                            <p:strVal val="#ppt_x"/>
                                          </p:val>
                                        </p:tav>
                                      </p:tavLst>
                                    </p:anim>
                                    <p:anim calcmode="lin" valueType="num">
                                      <p:cBhvr additive="repl">
                                        <p:cTn id="383" dur="500" fill="hold"/>
                                        <p:tgtEl>
                                          <p:spTgt spid="985"/>
                                        </p:tgtEl>
                                        <p:attrNameLst>
                                          <p:attrName>ppt_y</p:attrName>
                                        </p:attrNameLst>
                                      </p:cBhvr>
                                      <p:tavLst>
                                        <p:tav tm="0">
                                          <p:val>
                                            <p:strVal val="1+#ppt_h/2"/>
                                          </p:val>
                                        </p:tav>
                                        <p:tav tm="100000">
                                          <p:val>
                                            <p:strVal val="#ppt_y"/>
                                          </p:val>
                                        </p:tav>
                                      </p:tavLst>
                                    </p:anim>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2" presetSubtype="4">
                                  <p:stCondLst>
                                    <p:cond delay="0"/>
                                  </p:stCondLst>
                                  <p:childTnLst>
                                    <p:set>
                                      <p:cBhvr>
                                        <p:cTn id="387" dur="1" fill="hold">
                                          <p:stCondLst>
                                            <p:cond delay="0"/>
                                          </p:stCondLst>
                                        </p:cTn>
                                        <p:tgtEl>
                                          <p:spTgt spid="987"/>
                                        </p:tgtEl>
                                        <p:attrNameLst>
                                          <p:attrName>style.visibility</p:attrName>
                                        </p:attrNameLst>
                                      </p:cBhvr>
                                      <p:to>
                                        <p:strVal val="visible"/>
                                      </p:to>
                                    </p:set>
                                    <p:anim calcmode="lin" valueType="num">
                                      <p:cBhvr additive="repl">
                                        <p:cTn id="388" dur="500" fill="hold"/>
                                        <p:tgtEl>
                                          <p:spTgt spid="987"/>
                                        </p:tgtEl>
                                        <p:attrNameLst>
                                          <p:attrName>ppt_x</p:attrName>
                                        </p:attrNameLst>
                                      </p:cBhvr>
                                      <p:tavLst>
                                        <p:tav tm="0">
                                          <p:val>
                                            <p:strVal val="#ppt_x"/>
                                          </p:val>
                                        </p:tav>
                                        <p:tav tm="100000">
                                          <p:val>
                                            <p:strVal val="#ppt_x"/>
                                          </p:val>
                                        </p:tav>
                                      </p:tavLst>
                                    </p:anim>
                                    <p:anim calcmode="lin" valueType="num">
                                      <p:cBhvr additive="repl">
                                        <p:cTn id="389" dur="500" fill="hold"/>
                                        <p:tgtEl>
                                          <p:spTgt spid="987"/>
                                        </p:tgtEl>
                                        <p:attrNameLst>
                                          <p:attrName>ppt_y</p:attrName>
                                        </p:attrNameLst>
                                      </p:cBhvr>
                                      <p:tavLst>
                                        <p:tav tm="0">
                                          <p:val>
                                            <p:strVal val="1+#ppt_h/2"/>
                                          </p:val>
                                        </p:tav>
                                        <p:tav tm="100000">
                                          <p:val>
                                            <p:strVal val="#ppt_y"/>
                                          </p:val>
                                        </p:tav>
                                      </p:tavLst>
                                    </p:anim>
                                  </p:childTnLst>
                                </p:cTn>
                              </p:par>
                              <p:par>
                                <p:cTn id="390" nodeType="withEffect" fill="hold" presetClass="entr" presetID="2" presetSubtype="4">
                                  <p:stCondLst>
                                    <p:cond delay="0"/>
                                  </p:stCondLst>
                                  <p:childTnLst>
                                    <p:set>
                                      <p:cBhvr>
                                        <p:cTn id="391" dur="1" fill="hold">
                                          <p:stCondLst>
                                            <p:cond delay="0"/>
                                          </p:stCondLst>
                                        </p:cTn>
                                        <p:tgtEl>
                                          <p:spTgt spid="988"/>
                                        </p:tgtEl>
                                        <p:attrNameLst>
                                          <p:attrName>style.visibility</p:attrName>
                                        </p:attrNameLst>
                                      </p:cBhvr>
                                      <p:to>
                                        <p:strVal val="visible"/>
                                      </p:to>
                                    </p:set>
                                    <p:anim calcmode="lin" valueType="num">
                                      <p:cBhvr additive="repl">
                                        <p:cTn id="392" dur="500" fill="hold"/>
                                        <p:tgtEl>
                                          <p:spTgt spid="988"/>
                                        </p:tgtEl>
                                        <p:attrNameLst>
                                          <p:attrName>ppt_x</p:attrName>
                                        </p:attrNameLst>
                                      </p:cBhvr>
                                      <p:tavLst>
                                        <p:tav tm="0">
                                          <p:val>
                                            <p:strVal val="#ppt_x"/>
                                          </p:val>
                                        </p:tav>
                                        <p:tav tm="100000">
                                          <p:val>
                                            <p:strVal val="#ppt_x"/>
                                          </p:val>
                                        </p:tav>
                                      </p:tavLst>
                                    </p:anim>
                                    <p:anim calcmode="lin" valueType="num">
                                      <p:cBhvr additive="repl">
                                        <p:cTn id="393" dur="500" fill="hold"/>
                                        <p:tgtEl>
                                          <p:spTgt spid="9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title"/>
          </p:nvPr>
        </p:nvSpPr>
        <p:spPr>
          <a:xfrm>
            <a:off x="581040" y="-122040"/>
            <a:ext cx="11028600" cy="1187640"/>
          </a:xfrm>
          <a:prstGeom prst="rect">
            <a:avLst/>
          </a:prstGeom>
          <a:noFill/>
          <a:ln w="0">
            <a:noFill/>
          </a:ln>
        </p:spPr>
        <p:txBody>
          <a:bodyPr lIns="90000" rIns="90000" tIns="45000" bIns="45000" anchor="b">
            <a:noAutofit/>
          </a:bodyPr>
          <a:p>
            <a:pPr>
              <a:lnSpc>
                <a:spcPct val="100000"/>
              </a:lnSpc>
              <a:buNone/>
            </a:pPr>
            <a:r>
              <a:rPr b="0" lang="es-ES" sz="2800" spc="-1" strike="noStrike" cap="all">
                <a:solidFill>
                  <a:srgbClr val="404040"/>
                </a:solidFill>
                <a:latin typeface="Franklin Gothic Demi"/>
              </a:rPr>
              <a:t>RSEM to deal with multimapping reads</a:t>
            </a:r>
            <a:endParaRPr b="0" lang="es-ES" sz="2800" spc="-1" strike="noStrike">
              <a:latin typeface="Arial"/>
            </a:endParaRPr>
          </a:p>
        </p:txBody>
      </p:sp>
      <p:pic>
        <p:nvPicPr>
          <p:cNvPr id="991" name="Picture 2" descr=""/>
          <p:cNvPicPr/>
          <p:nvPr/>
        </p:nvPicPr>
        <p:blipFill>
          <a:blip r:embed="rId1"/>
          <a:srcRect l="1614" t="16564" r="6762" b="4034"/>
          <a:stretch/>
        </p:blipFill>
        <p:spPr>
          <a:xfrm>
            <a:off x="1905120" y="1295280"/>
            <a:ext cx="8483760" cy="4494600"/>
          </a:xfrm>
          <a:prstGeom prst="rect">
            <a:avLst/>
          </a:prstGeom>
          <a:ln w="9525">
            <a:noFill/>
          </a:ln>
        </p:spPr>
      </p:pic>
      <p:sp>
        <p:nvSpPr>
          <p:cNvPr id="992" name="5 Conector recto de flecha"/>
          <p:cNvSpPr/>
          <p:nvPr/>
        </p:nvSpPr>
        <p:spPr>
          <a:xfrm>
            <a:off x="5257800" y="5867280"/>
            <a:ext cx="360" cy="227520"/>
          </a:xfrm>
          <a:custGeom>
            <a:avLst/>
            <a:gdLst/>
            <a:ahLst/>
            <a:rect l="l" t="t" r="r" b="b"/>
            <a:pathLst>
              <a:path w="21600" h="21600">
                <a:moveTo>
                  <a:pt x="0" y="0"/>
                </a:moveTo>
                <a:lnTo>
                  <a:pt x="21600" y="21600"/>
                </a:lnTo>
              </a:path>
            </a:pathLst>
          </a:custGeom>
          <a:noFill/>
          <a:ln cap="rnd">
            <a:solidFill>
              <a:srgbClr val="189cce"/>
            </a:solidFill>
            <a:round/>
            <a:tailEnd len="med" type="arrow" w="med"/>
          </a:ln>
        </p:spPr>
        <p:style>
          <a:lnRef idx="1">
            <a:schemeClr val="accent1"/>
          </a:lnRef>
          <a:fillRef idx="0">
            <a:schemeClr val="accent1"/>
          </a:fillRef>
          <a:effectRef idx="0">
            <a:schemeClr val="accent1"/>
          </a:effectRef>
          <a:fontRef idx="minor"/>
        </p:style>
      </p:sp>
      <p:sp>
        <p:nvSpPr>
          <p:cNvPr id="993" name="6 CuadroTexto"/>
          <p:cNvSpPr/>
          <p:nvPr/>
        </p:nvSpPr>
        <p:spPr>
          <a:xfrm>
            <a:off x="4415760" y="6095880"/>
            <a:ext cx="6627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 of expression of this isoform over the whole gene exp</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title"/>
          </p:nvPr>
        </p:nvSpPr>
        <p:spPr>
          <a:xfrm>
            <a:off x="411480" y="-65880"/>
            <a:ext cx="8228520" cy="1141920"/>
          </a:xfrm>
          <a:prstGeom prst="rect">
            <a:avLst/>
          </a:prstGeom>
          <a:noFill/>
          <a:ln w="0">
            <a:noFill/>
          </a:ln>
        </p:spPr>
        <p:txBody>
          <a:bodyPr lIns="90000" rIns="90000" tIns="45000" bIns="45000" anchor="b">
            <a:normAutofit/>
          </a:bodyPr>
          <a:p>
            <a:pPr>
              <a:lnSpc>
                <a:spcPct val="100000"/>
              </a:lnSpc>
              <a:buNone/>
            </a:pPr>
            <a:r>
              <a:rPr b="0" lang="es-ES" sz="2800" spc="-1" strike="noStrike" cap="all">
                <a:solidFill>
                  <a:srgbClr val="404040"/>
                </a:solidFill>
                <a:latin typeface="Franklin Gothic Demi"/>
              </a:rPr>
              <a:t>RSEM to deal with multimapping reads</a:t>
            </a:r>
            <a:endParaRPr b="0" lang="es-ES" sz="2800" spc="-1" strike="noStrike">
              <a:latin typeface="Arial"/>
            </a:endParaRPr>
          </a:p>
        </p:txBody>
      </p:sp>
      <p:pic>
        <p:nvPicPr>
          <p:cNvPr id="995" name="Picture 2" descr=""/>
          <p:cNvPicPr/>
          <p:nvPr/>
        </p:nvPicPr>
        <p:blipFill>
          <a:blip r:embed="rId1"/>
          <a:stretch/>
        </p:blipFill>
        <p:spPr>
          <a:xfrm>
            <a:off x="2133720" y="1295280"/>
            <a:ext cx="8228520" cy="2284920"/>
          </a:xfrm>
          <a:prstGeom prst="rect">
            <a:avLst/>
          </a:prstGeom>
          <a:ln w="9525">
            <a:noFill/>
          </a:ln>
        </p:spPr>
      </p:pic>
      <p:sp>
        <p:nvSpPr>
          <p:cNvPr id="996" name="4 CuadroTexto"/>
          <p:cNvSpPr/>
          <p:nvPr/>
        </p:nvSpPr>
        <p:spPr>
          <a:xfrm>
            <a:off x="2144880" y="990720"/>
            <a:ext cx="921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ea typeface="DejaVu Sans"/>
              </a:rPr>
              <a:t>SMN1</a:t>
            </a:r>
            <a:endParaRPr b="0" lang="es-ES" sz="1800" spc="-1" strike="noStrike">
              <a:latin typeface="Arial"/>
            </a:endParaRPr>
          </a:p>
        </p:txBody>
      </p:sp>
      <p:pic>
        <p:nvPicPr>
          <p:cNvPr id="997" name="Picture 3" descr=""/>
          <p:cNvPicPr/>
          <p:nvPr/>
        </p:nvPicPr>
        <p:blipFill>
          <a:blip r:embed="rId2"/>
          <a:stretch/>
        </p:blipFill>
        <p:spPr>
          <a:xfrm>
            <a:off x="2057400" y="3962520"/>
            <a:ext cx="8228520" cy="2604960"/>
          </a:xfrm>
          <a:prstGeom prst="rect">
            <a:avLst/>
          </a:prstGeom>
          <a:ln w="9525">
            <a:noFill/>
          </a:ln>
        </p:spPr>
      </p:pic>
      <p:sp>
        <p:nvSpPr>
          <p:cNvPr id="998" name="6 CuadroTexto"/>
          <p:cNvSpPr/>
          <p:nvPr/>
        </p:nvSpPr>
        <p:spPr>
          <a:xfrm>
            <a:off x="2068920" y="3657600"/>
            <a:ext cx="921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ea typeface="DejaVu Sans"/>
              </a:rPr>
              <a:t>SMN2</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9" name="Group 1"/>
          <p:cNvGrpSpPr/>
          <p:nvPr/>
        </p:nvGrpSpPr>
        <p:grpSpPr>
          <a:xfrm>
            <a:off x="1519560" y="1768320"/>
            <a:ext cx="8639640" cy="4657680"/>
            <a:chOff x="1519560" y="1768320"/>
            <a:chExt cx="8639640" cy="4657680"/>
          </a:xfrm>
        </p:grpSpPr>
        <p:grpSp>
          <p:nvGrpSpPr>
            <p:cNvPr id="1000" name="Agrupar 2"/>
            <p:cNvGrpSpPr/>
            <p:nvPr/>
          </p:nvGrpSpPr>
          <p:grpSpPr>
            <a:xfrm>
              <a:off x="1519560" y="1768320"/>
              <a:ext cx="7487640" cy="4657680"/>
              <a:chOff x="1519560" y="1768320"/>
              <a:chExt cx="7487640" cy="4657680"/>
            </a:xfrm>
          </p:grpSpPr>
          <p:grpSp>
            <p:nvGrpSpPr>
              <p:cNvPr id="1001" name="6 Diagrama"/>
              <p:cNvGrpSpPr/>
              <p:nvPr/>
            </p:nvGrpSpPr>
            <p:grpSpPr>
              <a:xfrm>
                <a:off x="1519560" y="1768320"/>
                <a:ext cx="6551640" cy="3878640"/>
                <a:chOff x="1519560" y="1768320"/>
                <a:chExt cx="6551640" cy="3878640"/>
              </a:xfrm>
            </p:grpSpPr>
            <p:sp>
              <p:nvSpPr>
                <p:cNvPr id="1002" name=""/>
                <p:cNvSpPr/>
                <p:nvPr/>
              </p:nvSpPr>
              <p:spPr>
                <a:xfrm>
                  <a:off x="1519560" y="1768320"/>
                  <a:ext cx="6551640" cy="3878640"/>
                </a:xfrm>
                <a:prstGeom prst="rect">
                  <a:avLst/>
                </a:prstGeom>
                <a:noFill/>
                <a:ln w="0">
                  <a:noFill/>
                </a:ln>
              </p:spPr>
              <p:style>
                <a:lnRef idx="0"/>
                <a:fillRef idx="0"/>
                <a:effectRef idx="0"/>
                <a:fontRef idx="minor"/>
              </p:style>
            </p:sp>
            <p:sp>
              <p:nvSpPr>
                <p:cNvPr id="1003" name=""/>
                <p:cNvSpPr/>
                <p:nvPr/>
              </p:nvSpPr>
              <p:spPr>
                <a:xfrm>
                  <a:off x="1591560" y="1768320"/>
                  <a:ext cx="402624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Initial QC</a:t>
                  </a:r>
                  <a:endParaRPr b="0" lang="es-ES" sz="2300" spc="-1" strike="noStrike">
                    <a:latin typeface="Arial"/>
                  </a:endParaRPr>
                </a:p>
              </p:txBody>
            </p:sp>
            <p:sp>
              <p:nvSpPr>
                <p:cNvPr id="1004" name=""/>
                <p:cNvSpPr/>
                <p:nvPr/>
              </p:nvSpPr>
              <p:spPr>
                <a:xfrm>
                  <a:off x="1879560" y="2563560"/>
                  <a:ext cx="43801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Pre-processing and Post-QC</a:t>
                  </a:r>
                  <a:endParaRPr b="0" lang="es-ES" sz="2300" spc="-1" strike="noStrike">
                    <a:latin typeface="Arial"/>
                  </a:endParaRPr>
                </a:p>
              </p:txBody>
            </p:sp>
            <p:sp>
              <p:nvSpPr>
                <p:cNvPr id="1005" name=""/>
                <p:cNvSpPr/>
                <p:nvPr/>
              </p:nvSpPr>
              <p:spPr>
                <a:xfrm>
                  <a:off x="2743560" y="3359160"/>
                  <a:ext cx="4261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Alignment</a:t>
                  </a:r>
                  <a:endParaRPr b="0" lang="es-ES" sz="2300" spc="-1" strike="noStrike">
                    <a:latin typeface="Arial"/>
                  </a:endParaRPr>
                </a:p>
              </p:txBody>
            </p:sp>
            <p:sp>
              <p:nvSpPr>
                <p:cNvPr id="1006" name=""/>
                <p:cNvSpPr/>
                <p:nvPr/>
              </p:nvSpPr>
              <p:spPr>
                <a:xfrm>
                  <a:off x="3175560" y="4154400"/>
                  <a:ext cx="4468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Detection</a:t>
                  </a:r>
                  <a:endParaRPr b="0" lang="es-ES" sz="2300" spc="-1" strike="noStrike">
                    <a:latin typeface="Arial"/>
                  </a:endParaRPr>
                </a:p>
              </p:txBody>
            </p:sp>
            <p:sp>
              <p:nvSpPr>
                <p:cNvPr id="1007" name=""/>
                <p:cNvSpPr/>
                <p:nvPr/>
              </p:nvSpPr>
              <p:spPr>
                <a:xfrm>
                  <a:off x="4034880" y="4949640"/>
                  <a:ext cx="4036320" cy="697320"/>
                </a:xfrm>
                <a:prstGeom prst="roundRect">
                  <a:avLst>
                    <a:gd name="adj" fmla="val 10000"/>
                  </a:avLst>
                </a:prstGeom>
                <a:solidFill>
                  <a:srgbClr val="800000"/>
                </a:solidFill>
                <a:ln cap="rnd">
                  <a:solidFill>
                    <a:srgbClr val="ffffff"/>
                  </a:solidFill>
                  <a:round/>
                </a:ln>
              </p:spPr>
              <p:style>
                <a:lnRef idx="2"/>
                <a:fillRef idx="0"/>
                <a:effectRef idx="0"/>
                <a:fontRef idx="minor"/>
              </p:style>
              <p:txBody>
                <a:bodyPr numCol="1" spcCol="1440" lIns="108000" rIns="87480" tIns="108000" bIns="108000" anchor="ctr">
                  <a:noAutofit/>
                </a:bodyPr>
                <a:p>
                  <a:pPr>
                    <a:lnSpc>
                      <a:spcPct val="90000"/>
                    </a:lnSpc>
                    <a:spcAft>
                      <a:spcPts val="805"/>
                    </a:spcAft>
                    <a:buNone/>
                    <a:tabLst>
                      <a:tab algn="l" pos="0"/>
                    </a:tabLst>
                  </a:pPr>
                  <a:r>
                    <a:rPr b="0" lang="en-GB" sz="2300" spc="-1" strike="noStrike">
                      <a:solidFill>
                        <a:srgbClr val="ffffff"/>
                      </a:solidFill>
                      <a:latin typeface="Franklin Gothic Book"/>
                      <a:ea typeface="DejaVu Sans"/>
                    </a:rPr>
                    <a:t>Counting</a:t>
                  </a:r>
                  <a:endParaRPr b="0" lang="es-ES" sz="2300" spc="-1" strike="noStrike">
                    <a:latin typeface="Arial"/>
                  </a:endParaRPr>
                </a:p>
              </p:txBody>
            </p:sp>
            <p:sp>
              <p:nvSpPr>
                <p:cNvPr id="1008" name=""/>
                <p:cNvSpPr/>
                <p:nvPr/>
              </p:nvSpPr>
              <p:spPr>
                <a:xfrm>
                  <a:off x="4903920" y="2278440"/>
                  <a:ext cx="452880" cy="452880"/>
                </a:xfrm>
                <a:prstGeom prst="downArrow">
                  <a:avLst>
                    <a:gd name="adj1" fmla="val 55000"/>
                    <a:gd name="adj2" fmla="val 45000"/>
                  </a:avLst>
                </a:prstGeom>
                <a:solidFill>
                  <a:srgbClr val="eddee1"/>
                </a:solidFill>
                <a:ln cap="rnd">
                  <a:solidFill>
                    <a:srgbClr val="ccd8ea">
                      <a:alpha val="90000"/>
                    </a:srgbClr>
                  </a:solidFill>
                  <a:round/>
                </a:ln>
              </p:spPr>
              <p:style>
                <a:lnRef idx="2"/>
                <a:fillRef idx="0"/>
                <a:effectRef idx="0"/>
                <a:fontRef idx="minor"/>
              </p:style>
            </p:sp>
            <p:sp>
              <p:nvSpPr>
                <p:cNvPr id="1009" name=""/>
                <p:cNvSpPr/>
                <p:nvPr/>
              </p:nvSpPr>
              <p:spPr>
                <a:xfrm>
                  <a:off x="5623920" y="307368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1010" name=""/>
                <p:cNvSpPr/>
                <p:nvPr/>
              </p:nvSpPr>
              <p:spPr>
                <a:xfrm>
                  <a:off x="6199920" y="385740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sp>
              <p:nvSpPr>
                <p:cNvPr id="1011" name=""/>
                <p:cNvSpPr/>
                <p:nvPr/>
              </p:nvSpPr>
              <p:spPr>
                <a:xfrm>
                  <a:off x="6847920" y="4660560"/>
                  <a:ext cx="452880" cy="452880"/>
                </a:xfrm>
                <a:prstGeom prst="downArrow">
                  <a:avLst>
                    <a:gd name="adj1" fmla="val 55000"/>
                    <a:gd name="adj2" fmla="val 45000"/>
                  </a:avLst>
                </a:prstGeom>
                <a:solidFill>
                  <a:srgbClr val="eddee1">
                    <a:alpha val="90000"/>
                  </a:srgbClr>
                </a:solidFill>
                <a:ln cap="rnd">
                  <a:solidFill>
                    <a:srgbClr val="ccd8ea">
                      <a:alpha val="90000"/>
                    </a:srgbClr>
                  </a:solidFill>
                  <a:round/>
                </a:ln>
              </p:spPr>
              <p:style>
                <a:lnRef idx="2"/>
                <a:fillRef idx="0"/>
                <a:effectRef idx="0"/>
                <a:fontRef idx="minor"/>
              </p:style>
            </p:sp>
          </p:grpSp>
          <p:grpSp>
            <p:nvGrpSpPr>
              <p:cNvPr id="1012" name="Agrupar 5"/>
              <p:cNvGrpSpPr/>
              <p:nvPr/>
            </p:nvGrpSpPr>
            <p:grpSpPr>
              <a:xfrm>
                <a:off x="4572720" y="5728680"/>
                <a:ext cx="4434480" cy="697320"/>
                <a:chOff x="4572720" y="5728680"/>
                <a:chExt cx="4434480" cy="697320"/>
              </a:xfrm>
            </p:grpSpPr>
            <p:sp>
              <p:nvSpPr>
                <p:cNvPr id="1013" name="Rectángulo redondeado 7"/>
                <p:cNvSpPr/>
                <p:nvPr/>
              </p:nvSpPr>
              <p:spPr>
                <a:xfrm>
                  <a:off x="4572720" y="5728680"/>
                  <a:ext cx="443448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014" name="Rectángulo 8"/>
                <p:cNvSpPr/>
                <p:nvPr/>
              </p:nvSpPr>
              <p:spPr>
                <a:xfrm>
                  <a:off x="4822560" y="5749200"/>
                  <a:ext cx="360864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Calibri"/>
                      <a:ea typeface="DejaVu Sans"/>
                    </a:rPr>
                    <a:t>Statistical Analysis</a:t>
                  </a:r>
                  <a:endParaRPr b="0" lang="es-ES" sz="2300" spc="-1" strike="noStrike">
                    <a:latin typeface="Arial"/>
                  </a:endParaRPr>
                </a:p>
              </p:txBody>
            </p:sp>
          </p:grpSp>
          <p:grpSp>
            <p:nvGrpSpPr>
              <p:cNvPr id="1015" name="Agrupar 9"/>
              <p:cNvGrpSpPr/>
              <p:nvPr/>
            </p:nvGrpSpPr>
            <p:grpSpPr>
              <a:xfrm>
                <a:off x="6806160" y="5440680"/>
                <a:ext cx="473040" cy="452880"/>
                <a:chOff x="6806160" y="5440680"/>
                <a:chExt cx="473040" cy="452880"/>
              </a:xfrm>
            </p:grpSpPr>
            <p:sp>
              <p:nvSpPr>
                <p:cNvPr id="1016" name="Flecha abajo 10"/>
                <p:cNvSpPr/>
                <p:nvPr/>
              </p:nvSpPr>
              <p:spPr>
                <a:xfrm>
                  <a:off x="6826320" y="5440680"/>
                  <a:ext cx="452880" cy="452880"/>
                </a:xfrm>
                <a:prstGeom prst="downArrow">
                  <a:avLst>
                    <a:gd name="adj1" fmla="val 55000"/>
                    <a:gd name="adj2" fmla="val 45000"/>
                  </a:avLst>
                </a:prstGeom>
                <a:solidFill>
                  <a:srgbClr val="eddee1">
                    <a:alpha val="90000"/>
                  </a:srgbClr>
                </a:solidFill>
                <a:ln cap="rnd">
                  <a:solidFill>
                    <a:srgbClr val="ccd8ea"/>
                  </a:solidFill>
                  <a:round/>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p:style>
            </p:sp>
            <p:sp>
              <p:nvSpPr>
                <p:cNvPr id="1017" name="Flecha abajo 4"/>
                <p:cNvSpPr/>
                <p:nvPr/>
              </p:nvSpPr>
              <p:spPr>
                <a:xfrm>
                  <a:off x="6806160" y="5440680"/>
                  <a:ext cx="248760" cy="340560"/>
                </a:xfrm>
                <a:prstGeom prst="rect">
                  <a:avLst/>
                </a:prstGeom>
                <a:noFill/>
                <a:ln w="0">
                  <a:noFill/>
                </a:ln>
              </p:spPr>
              <p:style>
                <a:lnRef idx="0"/>
                <a:fillRef idx="0"/>
                <a:effectRef idx="0"/>
                <a:fontRef idx="minor"/>
              </p:style>
            </p:sp>
          </p:grpSp>
        </p:grpSp>
        <p:grpSp>
          <p:nvGrpSpPr>
            <p:cNvPr id="1018" name="13 Grupo"/>
            <p:cNvGrpSpPr/>
            <p:nvPr/>
          </p:nvGrpSpPr>
          <p:grpSpPr>
            <a:xfrm>
              <a:off x="6364440" y="2560320"/>
              <a:ext cx="3794760" cy="697320"/>
              <a:chOff x="6364440" y="2560320"/>
              <a:chExt cx="3794760" cy="697320"/>
            </a:xfrm>
          </p:grpSpPr>
          <p:sp>
            <p:nvSpPr>
              <p:cNvPr id="1019" name="17 Rectángulo redondeado"/>
              <p:cNvSpPr/>
              <p:nvPr/>
            </p:nvSpPr>
            <p:spPr>
              <a:xfrm>
                <a:off x="6364440" y="2560320"/>
                <a:ext cx="3794760" cy="697320"/>
              </a:xfrm>
              <a:prstGeom prst="roundRect">
                <a:avLst>
                  <a:gd name="adj" fmla="val 10000"/>
                </a:avLst>
              </a:prstGeom>
              <a:solidFill>
                <a:srgbClr val="800000"/>
              </a:solidFill>
              <a:ln cap="rnd">
                <a:solidFill>
                  <a:srgbClr val="ffffff"/>
                </a:solidFill>
                <a:round/>
              </a:ln>
            </p:spPr>
            <p:style>
              <a:lnRef idx="2">
                <a:schemeClr val="lt1">
                  <a:hueOff val="0"/>
                  <a:satOff val="0"/>
                  <a:lumOff val="0"/>
                  <a:alphaOff val="0"/>
                </a:schemeClr>
              </a:lnRef>
              <a:fillRef idx="0"/>
              <a:effectRef idx="0">
                <a:schemeClr val="accent2">
                  <a:hueOff val="0"/>
                  <a:satOff val="0"/>
                  <a:lumOff val="0"/>
                  <a:alphaOff val="0"/>
                </a:schemeClr>
              </a:effectRef>
              <a:fontRef idx="minor"/>
            </p:style>
          </p:sp>
          <p:sp>
            <p:nvSpPr>
              <p:cNvPr id="1020" name="18 Rectángulo"/>
              <p:cNvSpPr/>
              <p:nvPr/>
            </p:nvSpPr>
            <p:spPr>
              <a:xfrm>
                <a:off x="6382080" y="2580840"/>
                <a:ext cx="3080160" cy="656280"/>
              </a:xfrm>
              <a:prstGeom prst="rect">
                <a:avLst/>
              </a:prstGeom>
              <a:noFill/>
              <a:ln w="0">
                <a:noFill/>
              </a:ln>
            </p:spPr>
            <p:style>
              <a:lnRef idx="0"/>
              <a:fillRef idx="0"/>
              <a:effectRef idx="0"/>
              <a:fontRef idx="minor"/>
            </p:style>
            <p:txBody>
              <a:bodyPr numCol="1" spcCol="1440" lIns="87480" rIns="87480" tIns="87480" bIns="87480" anchor="ctr">
                <a:noAutofit/>
              </a:bodyPr>
              <a:p>
                <a:pPr>
                  <a:lnSpc>
                    <a:spcPct val="90000"/>
                  </a:lnSpc>
                  <a:spcAft>
                    <a:spcPts val="805"/>
                  </a:spcAft>
                  <a:buNone/>
                </a:pPr>
                <a:r>
                  <a:rPr b="0" lang="en-GB" sz="2300" spc="-1" strike="noStrike">
                    <a:solidFill>
                      <a:srgbClr val="ffffff"/>
                    </a:solidFill>
                    <a:latin typeface="Franklin Gothic Book"/>
                    <a:ea typeface="DejaVu Sans"/>
                  </a:rPr>
                  <a:t>Feature Reference</a:t>
                </a:r>
                <a:endParaRPr b="0" lang="es-ES" sz="2300" spc="-1" strike="noStrike">
                  <a:latin typeface="Arial"/>
                </a:endParaRPr>
              </a:p>
            </p:txBody>
          </p:sp>
        </p:grpSp>
        <p:grpSp>
          <p:nvGrpSpPr>
            <p:cNvPr id="1021" name="14 Grupo"/>
            <p:cNvGrpSpPr/>
            <p:nvPr/>
          </p:nvGrpSpPr>
          <p:grpSpPr>
            <a:xfrm>
              <a:off x="6610320" y="3070440"/>
              <a:ext cx="452880" cy="452880"/>
              <a:chOff x="6610320" y="3070440"/>
              <a:chExt cx="452880" cy="452880"/>
            </a:xfrm>
          </p:grpSpPr>
          <p:sp>
            <p:nvSpPr>
              <p:cNvPr id="1022" name="15 Flecha abajo"/>
              <p:cNvSpPr/>
              <p:nvPr/>
            </p:nvSpPr>
            <p:spPr>
              <a:xfrm>
                <a:off x="6610320" y="3070440"/>
                <a:ext cx="452880" cy="4528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1023" name="Flecha abajo 6"/>
              <p:cNvSpPr/>
              <p:nvPr/>
            </p:nvSpPr>
            <p:spPr>
              <a:xfrm>
                <a:off x="6712200" y="3070440"/>
                <a:ext cx="248760" cy="340560"/>
              </a:xfrm>
              <a:prstGeom prst="rect">
                <a:avLst/>
              </a:prstGeom>
              <a:noFill/>
              <a:ln w="0">
                <a:noFill/>
              </a:ln>
            </p:spPr>
            <p:style>
              <a:lnRef idx="0"/>
              <a:fillRef idx="0"/>
              <a:effectRef idx="0"/>
              <a:fontRef idx="minor"/>
            </p:style>
          </p:sp>
        </p:grpSp>
        <p:grpSp>
          <p:nvGrpSpPr>
            <p:cNvPr id="1024" name="19 Grupo"/>
            <p:cNvGrpSpPr/>
            <p:nvPr/>
          </p:nvGrpSpPr>
          <p:grpSpPr>
            <a:xfrm>
              <a:off x="7136280" y="3070440"/>
              <a:ext cx="452880" cy="1216800"/>
              <a:chOff x="7136280" y="3070440"/>
              <a:chExt cx="452880" cy="1216800"/>
            </a:xfrm>
          </p:grpSpPr>
          <p:sp>
            <p:nvSpPr>
              <p:cNvPr id="1025" name="20 Flecha abajo"/>
              <p:cNvSpPr/>
              <p:nvPr/>
            </p:nvSpPr>
            <p:spPr>
              <a:xfrm>
                <a:off x="7136280" y="3070440"/>
                <a:ext cx="452880" cy="121680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1026" name="Flecha abajo 6"/>
              <p:cNvSpPr/>
              <p:nvPr/>
            </p:nvSpPr>
            <p:spPr>
              <a:xfrm>
                <a:off x="7238160" y="3070440"/>
                <a:ext cx="248760" cy="915480"/>
              </a:xfrm>
              <a:prstGeom prst="rect">
                <a:avLst/>
              </a:prstGeom>
              <a:noFill/>
              <a:ln w="0">
                <a:noFill/>
              </a:ln>
            </p:spPr>
            <p:style>
              <a:lnRef idx="0"/>
              <a:fillRef idx="0"/>
              <a:effectRef idx="0"/>
              <a:fontRef idx="minor"/>
            </p:style>
          </p:sp>
        </p:grpSp>
        <p:grpSp>
          <p:nvGrpSpPr>
            <p:cNvPr id="1027" name="22 Grupo"/>
            <p:cNvGrpSpPr/>
            <p:nvPr/>
          </p:nvGrpSpPr>
          <p:grpSpPr>
            <a:xfrm>
              <a:off x="7695720" y="3070440"/>
              <a:ext cx="452880" cy="1937160"/>
              <a:chOff x="7695720" y="3070440"/>
              <a:chExt cx="452880" cy="1937160"/>
            </a:xfrm>
          </p:grpSpPr>
          <p:sp>
            <p:nvSpPr>
              <p:cNvPr id="1028" name="23 Flecha abajo"/>
              <p:cNvSpPr/>
              <p:nvPr/>
            </p:nvSpPr>
            <p:spPr>
              <a:xfrm>
                <a:off x="7695720" y="3070440"/>
                <a:ext cx="452880" cy="193716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1029" name="Flecha abajo 6"/>
              <p:cNvSpPr/>
              <p:nvPr/>
            </p:nvSpPr>
            <p:spPr>
              <a:xfrm>
                <a:off x="7797600" y="3070440"/>
                <a:ext cx="248760" cy="1457280"/>
              </a:xfrm>
              <a:prstGeom prst="rect">
                <a:avLst/>
              </a:prstGeom>
              <a:noFill/>
              <a:ln w="0">
                <a:noFill/>
              </a:ln>
            </p:spPr>
            <p:style>
              <a:lnRef idx="0"/>
              <a:fillRef idx="0"/>
              <a:effectRef idx="0"/>
              <a:fontRef idx="minor"/>
            </p:style>
          </p:sp>
        </p:grpSp>
        <p:grpSp>
          <p:nvGrpSpPr>
            <p:cNvPr id="1030" name="25 Grupo"/>
            <p:cNvGrpSpPr/>
            <p:nvPr/>
          </p:nvGrpSpPr>
          <p:grpSpPr>
            <a:xfrm>
              <a:off x="8239320" y="3070440"/>
              <a:ext cx="452880" cy="2677680"/>
              <a:chOff x="8239320" y="3070440"/>
              <a:chExt cx="452880" cy="2677680"/>
            </a:xfrm>
          </p:grpSpPr>
          <p:sp>
            <p:nvSpPr>
              <p:cNvPr id="1031" name="26 Flecha abajo"/>
              <p:cNvSpPr/>
              <p:nvPr/>
            </p:nvSpPr>
            <p:spPr>
              <a:xfrm>
                <a:off x="8239320" y="3070440"/>
                <a:ext cx="452880" cy="2677680"/>
              </a:xfrm>
              <a:prstGeom prst="downArrow">
                <a:avLst>
                  <a:gd name="adj1" fmla="val 55000"/>
                  <a:gd name="adj2" fmla="val 45000"/>
                </a:avLst>
              </a:prstGeom>
              <a:solidFill>
                <a:srgbClr val="eddee1"/>
              </a:solidFill>
              <a:ln cap="rnd">
                <a:solidFill>
                  <a:srgbClr val="ccd8ea"/>
                </a:solidFill>
                <a:round/>
              </a:ln>
            </p:spPr>
            <p:style>
              <a:lnRef idx="2">
                <a:schemeClr val="accent2">
                  <a:alpha val="90000"/>
                  <a:tint val="40000"/>
                  <a:hueOff val="0"/>
                  <a:satOff val="0"/>
                  <a:lumOff val="0"/>
                  <a:alphaOff val="0"/>
                </a:schemeClr>
              </a:lnRef>
              <a:fillRef idx="0"/>
              <a:effectRef idx="0">
                <a:schemeClr val="accent2">
                  <a:alpha val="90000"/>
                  <a:tint val="40000"/>
                  <a:hueOff val="0"/>
                  <a:satOff val="0"/>
                  <a:lumOff val="0"/>
                  <a:alphaOff val="0"/>
                </a:schemeClr>
              </a:effectRef>
              <a:fontRef idx="minor"/>
            </p:style>
          </p:sp>
          <p:sp>
            <p:nvSpPr>
              <p:cNvPr id="1032" name="Flecha abajo 6"/>
              <p:cNvSpPr/>
              <p:nvPr/>
            </p:nvSpPr>
            <p:spPr>
              <a:xfrm>
                <a:off x="8341200" y="3070440"/>
                <a:ext cx="248760" cy="2014560"/>
              </a:xfrm>
              <a:prstGeom prst="rect">
                <a:avLst/>
              </a:prstGeom>
              <a:noFill/>
              <a:ln w="0">
                <a:noFill/>
              </a:ln>
            </p:spPr>
            <p:style>
              <a:lnRef idx="0"/>
              <a:fillRef idx="0"/>
              <a:effectRef idx="0"/>
              <a:fontRef idx="minor"/>
            </p:style>
          </p:sp>
        </p:grpSp>
      </p:grpSp>
      <p:sp>
        <p:nvSpPr>
          <p:cNvPr id="1033" name="PlaceHolder 1"/>
          <p:cNvSpPr>
            <a:spLocks noGrp="1"/>
          </p:cNvSpPr>
          <p:nvPr>
            <p:ph type="title"/>
          </p:nvPr>
        </p:nvSpPr>
        <p:spPr>
          <a:xfrm>
            <a:off x="576360" y="730080"/>
            <a:ext cx="11028960" cy="986400"/>
          </a:xfrm>
          <a:prstGeom prst="rect">
            <a:avLst/>
          </a:prstGeom>
          <a:noFill/>
          <a:ln w="0">
            <a:noFill/>
          </a:ln>
        </p:spPr>
        <p:txBody>
          <a:bodyPr lIns="0" rIns="0" tIns="0" bIns="0" anchor="ctr">
            <a:normAutofit/>
          </a:bodyPr>
          <a:p>
            <a:pPr>
              <a:lnSpc>
                <a:spcPct val="100000"/>
              </a:lnSpc>
              <a:buNone/>
            </a:pPr>
            <a:r>
              <a:rPr b="1" lang="en-GB" sz="4000" spc="-1" strike="noStrike" cap="all">
                <a:solidFill>
                  <a:srgbClr val="404040"/>
                </a:solidFill>
                <a:latin typeface="Calibri"/>
              </a:rPr>
              <a:t>NGS Analysis WorkFlow</a:t>
            </a:r>
            <a:endParaRPr b="0" lang="es-ES"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Imagen 4" descr=""/>
          <p:cNvPicPr/>
          <p:nvPr/>
        </p:nvPicPr>
        <p:blipFill>
          <a:blip r:embed="rId1"/>
          <a:srcRect l="0" t="12636" r="0" b="0"/>
          <a:stretch/>
        </p:blipFill>
        <p:spPr>
          <a:xfrm>
            <a:off x="1818360" y="1689120"/>
            <a:ext cx="8542800" cy="480024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2 CuadroTexto"/>
          <p:cNvSpPr/>
          <p:nvPr/>
        </p:nvSpPr>
        <p:spPr>
          <a:xfrm>
            <a:off x="2135520" y="2421000"/>
            <a:ext cx="7991640" cy="35017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Wingdings" charset="2"/>
              <a:buChar char=""/>
            </a:pPr>
            <a:r>
              <a:rPr b="0" lang="en-GB" sz="3200" spc="-1" strike="noStrike">
                <a:solidFill>
                  <a:srgbClr val="000000"/>
                </a:solidFill>
                <a:latin typeface="Franklin Gothic Book"/>
                <a:ea typeface="DejaVu Sans"/>
              </a:rPr>
              <a:t>Gene Expression: Estimate significance of fold changes between conditions.</a:t>
            </a:r>
            <a:endParaRPr b="0" lang="es-ES" sz="3200" spc="-1" strike="noStrike">
              <a:latin typeface="Arial"/>
            </a:endParaRPr>
          </a:p>
          <a:p>
            <a:pPr>
              <a:lnSpc>
                <a:spcPct val="100000"/>
              </a:lnSpc>
              <a:buNone/>
            </a:pPr>
            <a:endParaRPr b="0" lang="es-ES" sz="3200" spc="-1" strike="noStrike">
              <a:latin typeface="Arial"/>
            </a:endParaRPr>
          </a:p>
          <a:p>
            <a:pPr marL="343080" indent="-343080">
              <a:lnSpc>
                <a:spcPct val="100000"/>
              </a:lnSpc>
              <a:buClr>
                <a:srgbClr val="000000"/>
              </a:buClr>
              <a:buFont typeface="Wingdings" charset="2"/>
              <a:buChar char=""/>
            </a:pPr>
            <a:r>
              <a:rPr b="0" lang="en-GB" sz="3200" spc="-1" strike="noStrike">
                <a:solidFill>
                  <a:srgbClr val="000000"/>
                </a:solidFill>
                <a:latin typeface="Franklin Gothic Book"/>
                <a:ea typeface="DejaVu Sans"/>
              </a:rPr>
              <a:t>Chip-Seq: Estimate significance of fold enrichments above a background or negative control.</a:t>
            </a:r>
            <a:endParaRPr b="0" lang="es-ES" sz="3200" spc="-1" strike="noStrike">
              <a:latin typeface="Arial"/>
            </a:endParaRPr>
          </a:p>
        </p:txBody>
      </p:sp>
      <p:sp>
        <p:nvSpPr>
          <p:cNvPr id="1035"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Evaluate differences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3 CuadroTexto"/>
          <p:cNvSpPr/>
          <p:nvPr/>
        </p:nvSpPr>
        <p:spPr>
          <a:xfrm>
            <a:off x="1121040" y="1703880"/>
            <a:ext cx="7132320" cy="2223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400" spc="-1" strike="noStrike">
                <a:solidFill>
                  <a:srgbClr val="000000"/>
                </a:solidFill>
                <a:latin typeface="Franklin Gothic Book"/>
                <a:ea typeface="DejaVu Sans"/>
              </a:rPr>
              <a:t>Tools to evaluate differences in RNASeq</a:t>
            </a:r>
            <a:r>
              <a:rPr b="0" lang="es-ES" sz="1600" spc="-1" strike="noStrike">
                <a:solidFill>
                  <a:srgbClr val="000000"/>
                </a:solidFill>
                <a:latin typeface="Franklin Gothic Book"/>
                <a:ea typeface="DejaVu Sans"/>
              </a:rPr>
              <a:t>:</a:t>
            </a:r>
            <a:endParaRPr b="0" lang="es-ES" sz="1600" spc="-1" strike="noStrike">
              <a:latin typeface="Arial"/>
            </a:endParaRPr>
          </a:p>
          <a:p>
            <a:pPr>
              <a:lnSpc>
                <a:spcPct val="100000"/>
              </a:lnSpc>
              <a:buNone/>
            </a:pPr>
            <a:endParaRPr b="0" lang="es-ES" sz="16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edgeR</a:t>
            </a: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DESeq2</a:t>
            </a: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Cuffdiff</a:t>
            </a: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Sleuth</a:t>
            </a:r>
            <a:endParaRPr b="0" lang="es-ES" sz="2000" spc="-1" strike="noStrike">
              <a:latin typeface="Arial"/>
            </a:endParaRPr>
          </a:p>
          <a:p>
            <a:pPr marL="343080" indent="-343080">
              <a:lnSpc>
                <a:spcPct val="100000"/>
              </a:lnSpc>
              <a:buClr>
                <a:srgbClr val="000000"/>
              </a:buClr>
              <a:buFont typeface="Arial"/>
              <a:buChar char="•"/>
            </a:pPr>
            <a:r>
              <a:rPr b="0" lang="es-ES" sz="2000" spc="-1" strike="noStrike">
                <a:solidFill>
                  <a:srgbClr val="000000"/>
                </a:solidFill>
                <a:latin typeface="Franklin Gothic Book"/>
                <a:ea typeface="DejaVu Sans"/>
              </a:rPr>
              <a:t>EBSeq</a:t>
            </a:r>
            <a:endParaRPr b="0" lang="es-ES" sz="2000" spc="-1" strike="noStrike">
              <a:latin typeface="Arial"/>
            </a:endParaRPr>
          </a:p>
        </p:txBody>
      </p:sp>
      <p:sp>
        <p:nvSpPr>
          <p:cNvPr id="1037" name="5 CuadroTexto"/>
          <p:cNvSpPr/>
          <p:nvPr/>
        </p:nvSpPr>
        <p:spPr>
          <a:xfrm>
            <a:off x="1991520" y="3950640"/>
            <a:ext cx="82800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400" spc="-1" strike="noStrike">
                <a:solidFill>
                  <a:srgbClr val="000000"/>
                </a:solidFill>
                <a:latin typeface="Franklin Gothic Book"/>
                <a:ea typeface="DejaVu Sans"/>
              </a:rPr>
              <a:t>Issues they solve:</a:t>
            </a:r>
            <a:endParaRPr b="0" lang="es-ES" sz="2400" spc="-1" strike="noStrike">
              <a:latin typeface="Arial"/>
            </a:endParaRPr>
          </a:p>
          <a:p>
            <a:pPr>
              <a:lnSpc>
                <a:spcPct val="100000"/>
              </a:lnSpc>
              <a:buNone/>
            </a:pPr>
            <a:endParaRPr b="0" lang="es-ES" sz="2400" spc="-1" strike="noStrike">
              <a:latin typeface="Arial"/>
            </a:endParaRPr>
          </a:p>
          <a:p>
            <a:pPr marL="457200" indent="-457200">
              <a:lnSpc>
                <a:spcPct val="100000"/>
              </a:lnSpc>
              <a:buClr>
                <a:srgbClr val="000000"/>
              </a:buClr>
              <a:buFont typeface="Arial"/>
              <a:buChar char="•"/>
            </a:pPr>
            <a:r>
              <a:rPr b="0" lang="es-ES" sz="2400" spc="-1" strike="noStrike">
                <a:solidFill>
                  <a:srgbClr val="000000"/>
                </a:solidFill>
                <a:latin typeface="Franklin Gothic Book"/>
                <a:ea typeface="DejaVu Sans"/>
              </a:rPr>
              <a:t>Overestimation of Dispersion due to low “n”</a:t>
            </a:r>
            <a:endParaRPr b="0" lang="es-ES" sz="2400" spc="-1" strike="noStrike">
              <a:latin typeface="Arial"/>
            </a:endParaRPr>
          </a:p>
          <a:p>
            <a:pPr marL="457200" indent="-457200">
              <a:lnSpc>
                <a:spcPct val="100000"/>
              </a:lnSpc>
              <a:buClr>
                <a:srgbClr val="000000"/>
              </a:buClr>
              <a:buFont typeface="Arial"/>
              <a:buChar char="•"/>
            </a:pPr>
            <a:r>
              <a:rPr b="0" lang="es-ES" sz="2400" spc="-1" strike="noStrike">
                <a:solidFill>
                  <a:srgbClr val="000000"/>
                </a:solidFill>
                <a:latin typeface="Franklin Gothic Book"/>
                <a:ea typeface="DejaVu Sans"/>
              </a:rPr>
              <a:t>Not in the range of Central Limit to consider Normal Distribution.</a:t>
            </a:r>
            <a:endParaRPr b="0" lang="es-ES" sz="2400" spc="-1" strike="noStrike">
              <a:latin typeface="Arial"/>
            </a:endParaRPr>
          </a:p>
          <a:p>
            <a:pPr marL="457200" indent="-457200">
              <a:lnSpc>
                <a:spcPct val="100000"/>
              </a:lnSpc>
              <a:buClr>
                <a:srgbClr val="000000"/>
              </a:buClr>
              <a:buFont typeface="Arial"/>
              <a:buChar char="•"/>
            </a:pPr>
            <a:r>
              <a:rPr b="0" lang="es-ES" sz="2400" spc="-1" strike="noStrike">
                <a:solidFill>
                  <a:srgbClr val="000000"/>
                </a:solidFill>
                <a:latin typeface="Franklin Gothic Book"/>
                <a:ea typeface="DejaVu Sans"/>
              </a:rPr>
              <a:t>Correct for Multiple testing</a:t>
            </a:r>
            <a:endParaRPr b="0" lang="es-ES" sz="2400" spc="-1" strike="noStrike">
              <a:latin typeface="Arial"/>
            </a:endParaRPr>
          </a:p>
        </p:txBody>
      </p:sp>
      <p:sp>
        <p:nvSpPr>
          <p:cNvPr id="1038" name="Title 3"/>
          <p:cNvSpPr/>
          <p:nvPr/>
        </p:nvSpPr>
        <p:spPr>
          <a:xfrm>
            <a:off x="581040" y="702000"/>
            <a:ext cx="11028600" cy="118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ea typeface="DejaVu Sans"/>
              </a:rPr>
              <a:t>Evaluate differences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title"/>
          </p:nvPr>
        </p:nvSpPr>
        <p:spPr>
          <a:xfrm>
            <a:off x="432000" y="266760"/>
            <a:ext cx="9142920" cy="1141920"/>
          </a:xfrm>
          <a:prstGeom prst="rect">
            <a:avLst/>
          </a:prstGeom>
          <a:noFill/>
          <a:ln w="0">
            <a:noFill/>
          </a:ln>
        </p:spPr>
        <p:txBody>
          <a:bodyPr lIns="90000" rIns="90000" tIns="45000" bIns="45000" anchor="b">
            <a:noAutofit/>
          </a:bodyPr>
          <a:p>
            <a:pPr>
              <a:lnSpc>
                <a:spcPct val="100000"/>
              </a:lnSpc>
              <a:buNone/>
            </a:pPr>
            <a:r>
              <a:rPr b="0" lang="de-DE" sz="2400" spc="-1" strike="noStrike" cap="all">
                <a:solidFill>
                  <a:srgbClr val="404040"/>
                </a:solidFill>
                <a:latin typeface="Franklin Gothic Demi"/>
              </a:rPr>
              <a:t>Analysis pipeline for differential gene/transcript expression using RNA-Seq</a:t>
            </a:r>
            <a:endParaRPr b="0" lang="es-ES" sz="2400" spc="-1" strike="noStrike">
              <a:latin typeface="Arial"/>
            </a:endParaRPr>
          </a:p>
        </p:txBody>
      </p:sp>
      <p:sp>
        <p:nvSpPr>
          <p:cNvPr id="1040" name="4 Rectángulo redondeado"/>
          <p:cNvSpPr/>
          <p:nvPr/>
        </p:nvSpPr>
        <p:spPr>
          <a:xfrm>
            <a:off x="5181480" y="1752480"/>
            <a:ext cx="1370520" cy="684720"/>
          </a:xfrm>
          <a:prstGeom prst="roundRect">
            <a:avLst>
              <a:gd name="adj" fmla="val 16667"/>
            </a:avLst>
          </a:prstGeom>
          <a:gradFill rotWithShape="0">
            <a:gsLst>
              <a:gs pos="0">
                <a:srgbClr val="9b9b9b">
                  <a:alpha val="90196"/>
                </a:srgbClr>
              </a:gs>
              <a:gs pos="100000">
                <a:srgbClr val="585858"/>
              </a:gs>
            </a:gsLst>
            <a:lin ang="5400000"/>
          </a:gradFill>
          <a:ln cap="rnd">
            <a:solidFill>
              <a:srgbClr val="000000"/>
            </a:solidFill>
            <a:round/>
          </a:ln>
          <a:effectLst>
            <a:outerShdw blurRad="3996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noAutofit/>
          </a:bodyPr>
          <a:p>
            <a:pPr algn="ctr">
              <a:lnSpc>
                <a:spcPct val="100000"/>
              </a:lnSpc>
              <a:buNone/>
            </a:pPr>
            <a:r>
              <a:rPr b="0" lang="es-ES" sz="1800" spc="-1" strike="noStrike">
                <a:solidFill>
                  <a:srgbClr val="000000"/>
                </a:solidFill>
                <a:latin typeface="Franklin Gothic Book"/>
                <a:ea typeface="DejaVu Sans"/>
              </a:rPr>
              <a:t>Alignment</a:t>
            </a:r>
            <a:endParaRPr b="0" lang="es-ES" sz="1800" spc="-1" strike="noStrike">
              <a:latin typeface="Arial"/>
            </a:endParaRPr>
          </a:p>
        </p:txBody>
      </p:sp>
      <p:sp>
        <p:nvSpPr>
          <p:cNvPr id="1041" name="5 Rectángulo redondeado"/>
          <p:cNvSpPr/>
          <p:nvPr/>
        </p:nvSpPr>
        <p:spPr>
          <a:xfrm>
            <a:off x="5181480" y="2819520"/>
            <a:ext cx="1370520" cy="684720"/>
          </a:xfrm>
          <a:prstGeom prst="roundRect">
            <a:avLst>
              <a:gd name="adj" fmla="val 16667"/>
            </a:avLst>
          </a:prstGeom>
          <a:gradFill rotWithShape="0">
            <a:gsLst>
              <a:gs pos="0">
                <a:srgbClr val="9b9b9b">
                  <a:alpha val="90196"/>
                </a:srgbClr>
              </a:gs>
              <a:gs pos="100000">
                <a:srgbClr val="585858"/>
              </a:gs>
            </a:gsLst>
            <a:lin ang="5400000"/>
          </a:gradFill>
          <a:ln cap="rnd">
            <a:solidFill>
              <a:srgbClr val="000000"/>
            </a:solidFill>
            <a:round/>
          </a:ln>
          <a:effectLst>
            <a:outerShdw blurRad="3996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noAutofit/>
          </a:bodyPr>
          <a:p>
            <a:pPr algn="ctr">
              <a:lnSpc>
                <a:spcPct val="100000"/>
              </a:lnSpc>
              <a:buNone/>
            </a:pPr>
            <a:r>
              <a:rPr b="0" lang="es-ES" sz="1400" spc="-1" strike="noStrike">
                <a:solidFill>
                  <a:srgbClr val="000000"/>
                </a:solidFill>
                <a:latin typeface="Franklin Gothic Book"/>
                <a:ea typeface="DejaVu Sans"/>
              </a:rPr>
              <a:t>Gene and Transcript</a:t>
            </a:r>
            <a:endParaRPr b="0" lang="es-ES" sz="1400" spc="-1" strike="noStrike">
              <a:latin typeface="Arial"/>
            </a:endParaRPr>
          </a:p>
          <a:p>
            <a:pPr algn="ctr">
              <a:lnSpc>
                <a:spcPct val="100000"/>
              </a:lnSpc>
              <a:buNone/>
            </a:pPr>
            <a:r>
              <a:rPr b="0" lang="es-ES" sz="1400" spc="-1" strike="noStrike">
                <a:solidFill>
                  <a:srgbClr val="000000"/>
                </a:solidFill>
                <a:latin typeface="Franklin Gothic Book"/>
                <a:ea typeface="DejaVu Sans"/>
              </a:rPr>
              <a:t>Quantification</a:t>
            </a:r>
            <a:endParaRPr b="0" lang="es-ES" sz="1400" spc="-1" strike="noStrike">
              <a:latin typeface="Arial"/>
            </a:endParaRPr>
          </a:p>
        </p:txBody>
      </p:sp>
      <p:sp>
        <p:nvSpPr>
          <p:cNvPr id="1042" name="6 Rectángulo redondeado"/>
          <p:cNvSpPr/>
          <p:nvPr/>
        </p:nvSpPr>
        <p:spPr>
          <a:xfrm>
            <a:off x="5181480" y="3886200"/>
            <a:ext cx="1370520" cy="684720"/>
          </a:xfrm>
          <a:prstGeom prst="roundRect">
            <a:avLst>
              <a:gd name="adj" fmla="val 16667"/>
            </a:avLst>
          </a:prstGeom>
          <a:gradFill rotWithShape="0">
            <a:gsLst>
              <a:gs pos="0">
                <a:srgbClr val="9b9b9b">
                  <a:alpha val="90196"/>
                </a:srgbClr>
              </a:gs>
              <a:gs pos="100000">
                <a:srgbClr val="585858"/>
              </a:gs>
            </a:gsLst>
            <a:lin ang="5400000"/>
          </a:gradFill>
          <a:ln cap="rnd">
            <a:solidFill>
              <a:srgbClr val="000000"/>
            </a:solidFill>
            <a:round/>
          </a:ln>
          <a:effectLst>
            <a:outerShdw blurRad="3996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noAutofit/>
          </a:bodyPr>
          <a:p>
            <a:pPr algn="ctr">
              <a:lnSpc>
                <a:spcPct val="100000"/>
              </a:lnSpc>
              <a:buNone/>
            </a:pPr>
            <a:r>
              <a:rPr b="0" lang="es-ES" sz="1400" spc="-1" strike="noStrike">
                <a:solidFill>
                  <a:srgbClr val="000000"/>
                </a:solidFill>
                <a:latin typeface="Franklin Gothic Book"/>
                <a:ea typeface="DejaVu Sans"/>
              </a:rPr>
              <a:t>Filtering and normalization</a:t>
            </a:r>
            <a:endParaRPr b="0" lang="es-ES" sz="1400" spc="-1" strike="noStrike">
              <a:latin typeface="Arial"/>
            </a:endParaRPr>
          </a:p>
        </p:txBody>
      </p:sp>
      <p:sp>
        <p:nvSpPr>
          <p:cNvPr id="1043" name="10 Conector recto de flecha"/>
          <p:cNvSpPr/>
          <p:nvPr/>
        </p:nvSpPr>
        <p:spPr>
          <a:xfrm>
            <a:off x="5867280" y="2438280"/>
            <a:ext cx="360" cy="37980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1044" name="12 Conector recto de flecha"/>
          <p:cNvSpPr/>
          <p:nvPr/>
        </p:nvSpPr>
        <p:spPr>
          <a:xfrm>
            <a:off x="5867280" y="3505320"/>
            <a:ext cx="360" cy="37980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1045" name="15 Rectángulo redondeado"/>
          <p:cNvSpPr/>
          <p:nvPr/>
        </p:nvSpPr>
        <p:spPr>
          <a:xfrm>
            <a:off x="5181480" y="5029200"/>
            <a:ext cx="1370520" cy="684720"/>
          </a:xfrm>
          <a:prstGeom prst="roundRect">
            <a:avLst>
              <a:gd name="adj" fmla="val 16667"/>
            </a:avLst>
          </a:prstGeom>
          <a:gradFill rotWithShape="0">
            <a:gsLst>
              <a:gs pos="0">
                <a:srgbClr val="9b9b9b">
                  <a:alpha val="90196"/>
                </a:srgbClr>
              </a:gs>
              <a:gs pos="100000">
                <a:srgbClr val="585858"/>
              </a:gs>
            </a:gsLst>
            <a:lin ang="5400000"/>
          </a:gradFill>
          <a:ln cap="rnd">
            <a:solidFill>
              <a:srgbClr val="000000"/>
            </a:solidFill>
            <a:round/>
          </a:ln>
          <a:effectLst>
            <a:outerShdw blurRad="3996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noAutofit/>
          </a:bodyPr>
          <a:p>
            <a:pPr algn="ctr">
              <a:lnSpc>
                <a:spcPct val="100000"/>
              </a:lnSpc>
              <a:buNone/>
            </a:pPr>
            <a:r>
              <a:rPr b="0" lang="es-ES" sz="1400" spc="-1" strike="noStrike">
                <a:solidFill>
                  <a:srgbClr val="000000"/>
                </a:solidFill>
                <a:latin typeface="Franklin Gothic Book"/>
                <a:ea typeface="DejaVu Sans"/>
              </a:rPr>
              <a:t>Statistical Analysis</a:t>
            </a:r>
            <a:endParaRPr b="0" lang="es-ES" sz="1400" spc="-1" strike="noStrike">
              <a:latin typeface="Arial"/>
            </a:endParaRPr>
          </a:p>
        </p:txBody>
      </p:sp>
      <p:sp>
        <p:nvSpPr>
          <p:cNvPr id="1046" name="16 Conector recto de flecha"/>
          <p:cNvSpPr/>
          <p:nvPr/>
        </p:nvSpPr>
        <p:spPr>
          <a:xfrm>
            <a:off x="5867280" y="4572000"/>
            <a:ext cx="360" cy="456120"/>
          </a:xfrm>
          <a:custGeom>
            <a:avLst/>
            <a:gdLst/>
            <a:ahLst/>
            <a:rect l="l" t="t" r="r" b="b"/>
            <a:pathLst>
              <a:path w="21600" h="21600">
                <a:moveTo>
                  <a:pt x="0" y="0"/>
                </a:moveTo>
                <a:lnTo>
                  <a:pt x="21600" y="21600"/>
                </a:lnTo>
              </a:path>
            </a:pathLst>
          </a:custGeom>
          <a:noFill/>
          <a:ln cap="rnd">
            <a:solidFill>
              <a:srgbClr val="2276b2"/>
            </a:solidFill>
            <a:round/>
            <a:tailEnd len="med" type="arrow" w="med"/>
          </a:ln>
        </p:spPr>
        <p:style>
          <a:lnRef idx="1">
            <a:schemeClr val="accent2"/>
          </a:lnRef>
          <a:fillRef idx="0">
            <a:schemeClr val="accent2"/>
          </a:fillRef>
          <a:effectRef idx="0">
            <a:schemeClr val="accent2"/>
          </a:effectRef>
          <a:fontRef idx="minor"/>
        </p:style>
      </p:sp>
      <p:sp>
        <p:nvSpPr>
          <p:cNvPr id="1047" name="18 Cerrar llave"/>
          <p:cNvSpPr/>
          <p:nvPr/>
        </p:nvSpPr>
        <p:spPr>
          <a:xfrm>
            <a:off x="6781680" y="1752480"/>
            <a:ext cx="379800" cy="1751400"/>
          </a:xfrm>
          <a:prstGeom prst="rightBrace">
            <a:avLst>
              <a:gd name="adj1" fmla="val 8333"/>
              <a:gd name="adj2" fmla="val 50000"/>
            </a:avLst>
          </a:prstGeom>
          <a:noFill/>
          <a:ln cap="rnd">
            <a:solidFill>
              <a:srgbClr val="2276b2"/>
            </a:solidFill>
            <a:round/>
          </a:ln>
        </p:spPr>
        <p:style>
          <a:lnRef idx="1">
            <a:schemeClr val="accent2"/>
          </a:lnRef>
          <a:fillRef idx="0">
            <a:schemeClr val="accent2"/>
          </a:fillRef>
          <a:effectRef idx="0">
            <a:schemeClr val="accent2"/>
          </a:effectRef>
          <a:fontRef idx="minor"/>
        </p:style>
      </p:sp>
      <p:sp>
        <p:nvSpPr>
          <p:cNvPr id="1048" name="19 CuadroTexto"/>
          <p:cNvSpPr/>
          <p:nvPr/>
        </p:nvSpPr>
        <p:spPr>
          <a:xfrm>
            <a:off x="6958800" y="2438280"/>
            <a:ext cx="42440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RSEM (alignment using Bowtie2)</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SAILFISH/SALMON (Quasi-mapping)</a:t>
            </a:r>
            <a:endParaRPr b="0" lang="es-ES" sz="1800" spc="-1" strike="noStrike">
              <a:latin typeface="Arial"/>
            </a:endParaRPr>
          </a:p>
          <a:p>
            <a:pPr>
              <a:lnSpc>
                <a:spcPct val="100000"/>
              </a:lnSpc>
              <a:buNone/>
            </a:pPr>
            <a:r>
              <a:rPr b="0" lang="es-ES" sz="1800" spc="-1" strike="noStrike">
                <a:solidFill>
                  <a:srgbClr val="000000"/>
                </a:solidFill>
                <a:latin typeface="Franklin Gothic Book"/>
                <a:ea typeface="DejaVu Sans"/>
              </a:rPr>
              <a:t>HTseq (no multi-mapping handling)</a:t>
            </a:r>
            <a:endParaRPr b="0" lang="es-ES" sz="1800" spc="-1" strike="noStrike">
              <a:latin typeface="Arial"/>
            </a:endParaRPr>
          </a:p>
        </p:txBody>
      </p:sp>
      <p:sp>
        <p:nvSpPr>
          <p:cNvPr id="1049" name="20 Cerrar llave"/>
          <p:cNvSpPr/>
          <p:nvPr/>
        </p:nvSpPr>
        <p:spPr>
          <a:xfrm>
            <a:off x="6858000" y="3886200"/>
            <a:ext cx="227520" cy="1827720"/>
          </a:xfrm>
          <a:prstGeom prst="rightBrace">
            <a:avLst>
              <a:gd name="adj1" fmla="val 8333"/>
              <a:gd name="adj2" fmla="val 50000"/>
            </a:avLst>
          </a:prstGeom>
          <a:noFill/>
          <a:ln cap="rnd">
            <a:solidFill>
              <a:srgbClr val="2276b2"/>
            </a:solidFill>
            <a:round/>
          </a:ln>
        </p:spPr>
        <p:style>
          <a:lnRef idx="1">
            <a:schemeClr val="accent2"/>
          </a:lnRef>
          <a:fillRef idx="0">
            <a:schemeClr val="accent2"/>
          </a:fillRef>
          <a:effectRef idx="0">
            <a:schemeClr val="accent2"/>
          </a:effectRef>
          <a:fontRef idx="minor"/>
        </p:style>
      </p:sp>
      <p:sp>
        <p:nvSpPr>
          <p:cNvPr id="1050" name="21 CuadroTexto"/>
          <p:cNvSpPr/>
          <p:nvPr/>
        </p:nvSpPr>
        <p:spPr>
          <a:xfrm>
            <a:off x="7188480" y="4572000"/>
            <a:ext cx="2465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Franklin Gothic Book"/>
                <a:ea typeface="DejaVu Sans"/>
              </a:rPr>
              <a:t>edgeR/deseq/limma</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394" dur="indefinite" restart="never" nodeType="tmRoot">
          <p:childTnLst>
            <p:seq>
              <p:cTn id="395" dur="indefinite" nodeType="mainSeq">
                <p:childTnLst>
                  <p:par>
                    <p:cTn id="396" fill="hold">
                      <p:stCondLst>
                        <p:cond delay="indefinite"/>
                      </p:stCondLst>
                      <p:childTnLst>
                        <p:par>
                          <p:cTn id="397" fill="hold">
                            <p:stCondLst>
                              <p:cond delay="0"/>
                            </p:stCondLst>
                            <p:childTnLst>
                              <p:par>
                                <p:cTn id="398" nodeType="clickEffect" fill="hold" presetClass="entr" presetID="2" presetSubtype="4">
                                  <p:stCondLst>
                                    <p:cond delay="0"/>
                                  </p:stCondLst>
                                  <p:childTnLst>
                                    <p:set>
                                      <p:cBhvr>
                                        <p:cTn id="399" dur="1" fill="hold">
                                          <p:stCondLst>
                                            <p:cond delay="0"/>
                                          </p:stCondLst>
                                        </p:cTn>
                                        <p:tgtEl>
                                          <p:spTgt spid="1047"/>
                                        </p:tgtEl>
                                        <p:attrNameLst>
                                          <p:attrName>style.visibility</p:attrName>
                                        </p:attrNameLst>
                                      </p:cBhvr>
                                      <p:to>
                                        <p:strVal val="visible"/>
                                      </p:to>
                                    </p:set>
                                    <p:anim calcmode="lin" valueType="num">
                                      <p:cBhvr additive="repl">
                                        <p:cTn id="400" dur="500" fill="hold"/>
                                        <p:tgtEl>
                                          <p:spTgt spid="1047"/>
                                        </p:tgtEl>
                                        <p:attrNameLst>
                                          <p:attrName>ppt_x</p:attrName>
                                        </p:attrNameLst>
                                      </p:cBhvr>
                                      <p:tavLst>
                                        <p:tav tm="0">
                                          <p:val>
                                            <p:strVal val="#ppt_x"/>
                                          </p:val>
                                        </p:tav>
                                        <p:tav tm="100000">
                                          <p:val>
                                            <p:strVal val="#ppt_x"/>
                                          </p:val>
                                        </p:tav>
                                      </p:tavLst>
                                    </p:anim>
                                    <p:anim calcmode="lin" valueType="num">
                                      <p:cBhvr additive="repl">
                                        <p:cTn id="401" dur="500" fill="hold"/>
                                        <p:tgtEl>
                                          <p:spTgt spid="1047"/>
                                        </p:tgtEl>
                                        <p:attrNameLst>
                                          <p:attrName>ppt_y</p:attrName>
                                        </p:attrNameLst>
                                      </p:cBhvr>
                                      <p:tavLst>
                                        <p:tav tm="0">
                                          <p:val>
                                            <p:strVal val="1+#ppt_h/2"/>
                                          </p:val>
                                        </p:tav>
                                        <p:tav tm="100000">
                                          <p:val>
                                            <p:strVal val="#ppt_y"/>
                                          </p:val>
                                        </p:tav>
                                      </p:tavLst>
                                    </p:anim>
                                  </p:childTnLst>
                                </p:cTn>
                              </p:par>
                              <p:par>
                                <p:cTn id="402" nodeType="withEffect" fill="hold" presetClass="entr" presetID="2" presetSubtype="4">
                                  <p:stCondLst>
                                    <p:cond delay="0"/>
                                  </p:stCondLst>
                                  <p:childTnLst>
                                    <p:set>
                                      <p:cBhvr>
                                        <p:cTn id="403" dur="1" fill="hold">
                                          <p:stCondLst>
                                            <p:cond delay="0"/>
                                          </p:stCondLst>
                                        </p:cTn>
                                        <p:tgtEl>
                                          <p:spTgt spid="1048"/>
                                        </p:tgtEl>
                                        <p:attrNameLst>
                                          <p:attrName>style.visibility</p:attrName>
                                        </p:attrNameLst>
                                      </p:cBhvr>
                                      <p:to>
                                        <p:strVal val="visible"/>
                                      </p:to>
                                    </p:set>
                                    <p:anim calcmode="lin" valueType="num">
                                      <p:cBhvr additive="repl">
                                        <p:cTn id="404" dur="500" fill="hold"/>
                                        <p:tgtEl>
                                          <p:spTgt spid="1048"/>
                                        </p:tgtEl>
                                        <p:attrNameLst>
                                          <p:attrName>ppt_x</p:attrName>
                                        </p:attrNameLst>
                                      </p:cBhvr>
                                      <p:tavLst>
                                        <p:tav tm="0">
                                          <p:val>
                                            <p:strVal val="#ppt_x"/>
                                          </p:val>
                                        </p:tav>
                                        <p:tav tm="100000">
                                          <p:val>
                                            <p:strVal val="#ppt_x"/>
                                          </p:val>
                                        </p:tav>
                                      </p:tavLst>
                                    </p:anim>
                                    <p:anim calcmode="lin" valueType="num">
                                      <p:cBhvr additive="repl">
                                        <p:cTn id="405" dur="500" fill="hold"/>
                                        <p:tgtEl>
                                          <p:spTgt spid="1048"/>
                                        </p:tgtEl>
                                        <p:attrNameLst>
                                          <p:attrName>ppt_y</p:attrName>
                                        </p:attrNameLst>
                                      </p:cBhvr>
                                      <p:tavLst>
                                        <p:tav tm="0">
                                          <p:val>
                                            <p:strVal val="1+#ppt_h/2"/>
                                          </p:val>
                                        </p:tav>
                                        <p:tav tm="100000">
                                          <p:val>
                                            <p:strVal val="#ppt_y"/>
                                          </p:val>
                                        </p:tav>
                                      </p:tavLst>
                                    </p:anim>
                                  </p:childTnLst>
                                </p:cTn>
                              </p:par>
                            </p:childTnLst>
                          </p:cTn>
                        </p:par>
                      </p:childTnLst>
                    </p:cTn>
                  </p:par>
                  <p:par>
                    <p:cTn id="406" fill="hold">
                      <p:stCondLst>
                        <p:cond delay="indefinite"/>
                      </p:stCondLst>
                      <p:childTnLst>
                        <p:par>
                          <p:cTn id="407" fill="hold">
                            <p:stCondLst>
                              <p:cond delay="0"/>
                            </p:stCondLst>
                            <p:childTnLst>
                              <p:par>
                                <p:cTn id="408" nodeType="clickEffect" fill="hold" presetClass="entr" presetID="2" presetSubtype="4">
                                  <p:stCondLst>
                                    <p:cond delay="0"/>
                                  </p:stCondLst>
                                  <p:childTnLst>
                                    <p:set>
                                      <p:cBhvr>
                                        <p:cTn id="409" dur="1" fill="hold">
                                          <p:stCondLst>
                                            <p:cond delay="0"/>
                                          </p:stCondLst>
                                        </p:cTn>
                                        <p:tgtEl>
                                          <p:spTgt spid="1049"/>
                                        </p:tgtEl>
                                        <p:attrNameLst>
                                          <p:attrName>style.visibility</p:attrName>
                                        </p:attrNameLst>
                                      </p:cBhvr>
                                      <p:to>
                                        <p:strVal val="visible"/>
                                      </p:to>
                                    </p:set>
                                    <p:anim calcmode="lin" valueType="num">
                                      <p:cBhvr additive="repl">
                                        <p:cTn id="410" dur="500" fill="hold"/>
                                        <p:tgtEl>
                                          <p:spTgt spid="1049"/>
                                        </p:tgtEl>
                                        <p:attrNameLst>
                                          <p:attrName>ppt_x</p:attrName>
                                        </p:attrNameLst>
                                      </p:cBhvr>
                                      <p:tavLst>
                                        <p:tav tm="0">
                                          <p:val>
                                            <p:strVal val="#ppt_x"/>
                                          </p:val>
                                        </p:tav>
                                        <p:tav tm="100000">
                                          <p:val>
                                            <p:strVal val="#ppt_x"/>
                                          </p:val>
                                        </p:tav>
                                      </p:tavLst>
                                    </p:anim>
                                    <p:anim calcmode="lin" valueType="num">
                                      <p:cBhvr additive="repl">
                                        <p:cTn id="411" dur="500" fill="hold"/>
                                        <p:tgtEl>
                                          <p:spTgt spid="1049"/>
                                        </p:tgtEl>
                                        <p:attrNameLst>
                                          <p:attrName>ppt_y</p:attrName>
                                        </p:attrNameLst>
                                      </p:cBhvr>
                                      <p:tavLst>
                                        <p:tav tm="0">
                                          <p:val>
                                            <p:strVal val="1+#ppt_h/2"/>
                                          </p:val>
                                        </p:tav>
                                        <p:tav tm="100000">
                                          <p:val>
                                            <p:strVal val="#ppt_y"/>
                                          </p:val>
                                        </p:tav>
                                      </p:tavLst>
                                    </p:anim>
                                  </p:childTnLst>
                                </p:cTn>
                              </p:par>
                              <p:par>
                                <p:cTn id="412" nodeType="withEffect" fill="hold" presetClass="entr" presetID="2" presetSubtype="4">
                                  <p:stCondLst>
                                    <p:cond delay="0"/>
                                  </p:stCondLst>
                                  <p:childTnLst>
                                    <p:set>
                                      <p:cBhvr>
                                        <p:cTn id="413" dur="1" fill="hold">
                                          <p:stCondLst>
                                            <p:cond delay="0"/>
                                          </p:stCondLst>
                                        </p:cTn>
                                        <p:tgtEl>
                                          <p:spTgt spid="1050"/>
                                        </p:tgtEl>
                                        <p:attrNameLst>
                                          <p:attrName>style.visibility</p:attrName>
                                        </p:attrNameLst>
                                      </p:cBhvr>
                                      <p:to>
                                        <p:strVal val="visible"/>
                                      </p:to>
                                    </p:set>
                                    <p:anim calcmode="lin" valueType="num">
                                      <p:cBhvr additive="repl">
                                        <p:cTn id="414" dur="500" fill="hold"/>
                                        <p:tgtEl>
                                          <p:spTgt spid="1050"/>
                                        </p:tgtEl>
                                        <p:attrNameLst>
                                          <p:attrName>ppt_x</p:attrName>
                                        </p:attrNameLst>
                                      </p:cBhvr>
                                      <p:tavLst>
                                        <p:tav tm="0">
                                          <p:val>
                                            <p:strVal val="#ppt_x"/>
                                          </p:val>
                                        </p:tav>
                                        <p:tav tm="100000">
                                          <p:val>
                                            <p:strVal val="#ppt_x"/>
                                          </p:val>
                                        </p:tav>
                                      </p:tavLst>
                                    </p:anim>
                                    <p:anim calcmode="lin" valueType="num">
                                      <p:cBhvr additive="repl">
                                        <p:cTn id="415" dur="500" fill="hold"/>
                                        <p:tgtEl>
                                          <p:spTgt spid="1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Future forward</Template>
  <TotalTime>2394</TotalTime>
  <Application>LibreOffice/7.3.7.2$Linux_X86_64 LibreOffice_project/30$Build-2</Application>
  <AppVersion>15.0000</AppVersion>
  <Words>4721</Words>
  <Paragraphs>756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2021-03-16T14:57:09Z</dcterms:created>
  <dc:creator/>
  <dc:description/>
  <dc:language>es-ES</dc:language>
  <cp:lastModifiedBy/>
  <dcterms:modified xsi:type="dcterms:W3CDTF">2025-02-12T18:13:57Z</dcterms:modified>
  <cp:revision>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92</vt:i4>
  </property>
</Properties>
</file>